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omments/comment5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35"/>
  </p:notesMasterIdLst>
  <p:handoutMasterIdLst>
    <p:handoutMasterId r:id="rId36"/>
  </p:handoutMasterIdLst>
  <p:sldIdLst>
    <p:sldId id="378" r:id="rId2"/>
    <p:sldId id="380" r:id="rId3"/>
    <p:sldId id="420" r:id="rId4"/>
    <p:sldId id="381" r:id="rId5"/>
    <p:sldId id="424" r:id="rId6"/>
    <p:sldId id="417" r:id="rId7"/>
    <p:sldId id="416" r:id="rId8"/>
    <p:sldId id="396" r:id="rId9"/>
    <p:sldId id="427" r:id="rId10"/>
    <p:sldId id="428" r:id="rId11"/>
    <p:sldId id="425" r:id="rId12"/>
    <p:sldId id="426" r:id="rId13"/>
    <p:sldId id="422" r:id="rId14"/>
    <p:sldId id="439" r:id="rId15"/>
    <p:sldId id="456" r:id="rId16"/>
    <p:sldId id="483" r:id="rId17"/>
    <p:sldId id="463" r:id="rId18"/>
    <p:sldId id="433" r:id="rId19"/>
    <p:sldId id="434" r:id="rId20"/>
    <p:sldId id="435" r:id="rId21"/>
    <p:sldId id="437" r:id="rId22"/>
    <p:sldId id="438" r:id="rId23"/>
    <p:sldId id="429" r:id="rId24"/>
    <p:sldId id="436" r:id="rId25"/>
    <p:sldId id="431" r:id="rId26"/>
    <p:sldId id="430" r:id="rId27"/>
    <p:sldId id="443" r:id="rId28"/>
    <p:sldId id="421" r:id="rId29"/>
    <p:sldId id="423" r:id="rId30"/>
    <p:sldId id="411" r:id="rId31"/>
    <p:sldId id="440" r:id="rId32"/>
    <p:sldId id="441" r:id="rId33"/>
    <p:sldId id="442" r:id="rId34"/>
  </p:sldIdLst>
  <p:sldSz cx="12192000" cy="6858000"/>
  <p:notesSz cx="6858000" cy="9144000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378"/>
            <p14:sldId id="380"/>
            <p14:sldId id="420"/>
            <p14:sldId id="381"/>
            <p14:sldId id="424"/>
            <p14:sldId id="417"/>
            <p14:sldId id="416"/>
            <p14:sldId id="396"/>
            <p14:sldId id="427"/>
            <p14:sldId id="428"/>
            <p14:sldId id="425"/>
            <p14:sldId id="426"/>
            <p14:sldId id="422"/>
            <p14:sldId id="439"/>
            <p14:sldId id="456"/>
            <p14:sldId id="483"/>
            <p14:sldId id="463"/>
            <p14:sldId id="433"/>
            <p14:sldId id="434"/>
            <p14:sldId id="435"/>
            <p14:sldId id="437"/>
            <p14:sldId id="438"/>
            <p14:sldId id="429"/>
            <p14:sldId id="436"/>
            <p14:sldId id="431"/>
            <p14:sldId id="430"/>
            <p14:sldId id="443"/>
            <p14:sldId id="421"/>
            <p14:sldId id="423"/>
            <p14:sldId id="411"/>
            <p14:sldId id="440"/>
            <p14:sldId id="441"/>
            <p14:sldId id="4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  <p:cmAuthor id="2" name="estefania ruiz arenaza" initials="era" lastIdx="10" clrIdx="2">
    <p:extLst>
      <p:ext uri="{19B8F6BF-5375-455C-9EA6-DF929625EA0E}">
        <p15:presenceInfo xmlns:p15="http://schemas.microsoft.com/office/powerpoint/2012/main" userId="ffc9582043c856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695"/>
    <a:srgbClr val="DF6752"/>
    <a:srgbClr val="9DB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5274" autoAdjust="0"/>
  </p:normalViewPr>
  <p:slideViewPr>
    <p:cSldViewPr snapToGrid="0" snapToObjects="1">
      <p:cViewPr varScale="1">
        <p:scale>
          <a:sx n="87" d="100"/>
          <a:sy n="87" d="100"/>
        </p:scale>
        <p:origin x="518" y="58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Ejer\Dropbox%20(IRIS%20Group)\IRIS%20Group%20Team%20Folder\Igangv&#230;rende%20projekter\Aalborg%20Universitet%20-%20effekter%20af%20samarbejde\Data\Registerdata\Databehandling%20-%20Aalborg%20-%20FoUoI%20samarbejde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Kommercial!$A$81</c:f>
              <c:strCache>
                <c:ptCount val="1"/>
                <c:pt idx="0">
                  <c:v>Aalborg University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Kommercial!$B$80:$Q$80</c:f>
              <c:numCache>
                <c:formatCode>General</c:formatCode>
                <c:ptCount val="16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</c:numCache>
            </c:numRef>
          </c:cat>
          <c:val>
            <c:numRef>
              <c:f>Kommercial!$B$81:$Q$81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3</c:v>
                </c:pt>
                <c:pt idx="4">
                  <c:v>5</c:v>
                </c:pt>
                <c:pt idx="5">
                  <c:v>7</c:v>
                </c:pt>
                <c:pt idx="6">
                  <c:v>14</c:v>
                </c:pt>
                <c:pt idx="7">
                  <c:v>37</c:v>
                </c:pt>
                <c:pt idx="8">
                  <c:v>18</c:v>
                </c:pt>
                <c:pt idx="9">
                  <c:v>21</c:v>
                </c:pt>
                <c:pt idx="10">
                  <c:v>35</c:v>
                </c:pt>
                <c:pt idx="11">
                  <c:v>23</c:v>
                </c:pt>
                <c:pt idx="12">
                  <c:v>27</c:v>
                </c:pt>
                <c:pt idx="13">
                  <c:v>40</c:v>
                </c:pt>
                <c:pt idx="14">
                  <c:v>50</c:v>
                </c:pt>
                <c:pt idx="15">
                  <c:v>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5A8-453D-A384-60D1597DE355}"/>
            </c:ext>
          </c:extLst>
        </c:ser>
        <c:ser>
          <c:idx val="1"/>
          <c:order val="1"/>
          <c:tx>
            <c:strRef>
              <c:f>Kommercial!$A$82</c:f>
              <c:strCache>
                <c:ptCount val="1"/>
                <c:pt idx="0">
                  <c:v>Other universities in total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Kommercial!$B$80:$Q$80</c:f>
              <c:numCache>
                <c:formatCode>General</c:formatCode>
                <c:ptCount val="16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</c:numCache>
            </c:numRef>
          </c:cat>
          <c:val>
            <c:numRef>
              <c:f>Kommercial!$B$82:$Q$82</c:f>
              <c:numCache>
                <c:formatCode>General</c:formatCode>
                <c:ptCount val="16"/>
                <c:pt idx="0">
                  <c:v>10</c:v>
                </c:pt>
                <c:pt idx="1">
                  <c:v>31</c:v>
                </c:pt>
                <c:pt idx="2">
                  <c:v>20</c:v>
                </c:pt>
                <c:pt idx="3">
                  <c:v>26</c:v>
                </c:pt>
                <c:pt idx="4">
                  <c:v>33</c:v>
                </c:pt>
                <c:pt idx="5">
                  <c:v>67</c:v>
                </c:pt>
                <c:pt idx="6">
                  <c:v>92</c:v>
                </c:pt>
                <c:pt idx="7">
                  <c:v>46</c:v>
                </c:pt>
                <c:pt idx="8">
                  <c:v>59</c:v>
                </c:pt>
                <c:pt idx="9">
                  <c:v>48</c:v>
                </c:pt>
                <c:pt idx="10">
                  <c:v>61</c:v>
                </c:pt>
                <c:pt idx="11">
                  <c:v>73</c:v>
                </c:pt>
                <c:pt idx="12">
                  <c:v>64</c:v>
                </c:pt>
                <c:pt idx="13">
                  <c:v>88</c:v>
                </c:pt>
                <c:pt idx="14">
                  <c:v>60</c:v>
                </c:pt>
                <c:pt idx="15">
                  <c:v>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5A8-453D-A384-60D1597DE3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842112"/>
        <c:axId val="32843648"/>
      </c:lineChart>
      <c:catAx>
        <c:axId val="32842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S"/>
          </a:p>
        </c:txPr>
        <c:crossAx val="32843648"/>
        <c:crosses val="autoZero"/>
        <c:auto val="1"/>
        <c:lblAlgn val="ctr"/>
        <c:lblOffset val="100"/>
        <c:noMultiLvlLbl val="0"/>
      </c:catAx>
      <c:valAx>
        <c:axId val="32843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S"/>
          </a:p>
        </c:txPr>
        <c:crossAx val="32842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9.3433343616411799E-2"/>
          <c:y val="7.5422823550615276E-2"/>
          <c:w val="0.85382116257547047"/>
          <c:h val="0.74330522385034414"/>
        </c:manualLayout>
      </c:layout>
      <c:scatterChart>
        <c:scatterStyle val="lineMarker"/>
        <c:varyColors val="0"/>
        <c:ser>
          <c:idx val="0"/>
          <c:order val="0"/>
          <c:tx>
            <c:v>Coil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Sheet1!$B$4:$B$34</c:f>
              <c:numCache>
                <c:formatCode>General</c:formatCode>
                <c:ptCount val="31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  <c:pt idx="17">
                  <c:v>34</c:v>
                </c:pt>
                <c:pt idx="18">
                  <c:v>36</c:v>
                </c:pt>
                <c:pt idx="19">
                  <c:v>38</c:v>
                </c:pt>
                <c:pt idx="20">
                  <c:v>40</c:v>
                </c:pt>
                <c:pt idx="21">
                  <c:v>42</c:v>
                </c:pt>
                <c:pt idx="22">
                  <c:v>44</c:v>
                </c:pt>
                <c:pt idx="23">
                  <c:v>46</c:v>
                </c:pt>
                <c:pt idx="24">
                  <c:v>48</c:v>
                </c:pt>
                <c:pt idx="25">
                  <c:v>50</c:v>
                </c:pt>
                <c:pt idx="26">
                  <c:v>52</c:v>
                </c:pt>
                <c:pt idx="27">
                  <c:v>54</c:v>
                </c:pt>
                <c:pt idx="28">
                  <c:v>56</c:v>
                </c:pt>
                <c:pt idx="29">
                  <c:v>58</c:v>
                </c:pt>
                <c:pt idx="30">
                  <c:v>60</c:v>
                </c:pt>
              </c:numCache>
            </c:numRef>
          </c:xVal>
          <c:yVal>
            <c:numRef>
              <c:f>Sheet1!$E$4:$E$34</c:f>
              <c:numCache>
                <c:formatCode>General</c:formatCode>
                <c:ptCount val="31"/>
                <c:pt idx="0">
                  <c:v>18.2</c:v>
                </c:pt>
                <c:pt idx="1">
                  <c:v>20.200000000000003</c:v>
                </c:pt>
                <c:pt idx="2">
                  <c:v>28.299999999999997</c:v>
                </c:pt>
                <c:pt idx="3">
                  <c:v>35.9</c:v>
                </c:pt>
                <c:pt idx="4">
                  <c:v>42.8</c:v>
                </c:pt>
                <c:pt idx="5">
                  <c:v>47.099999999999994</c:v>
                </c:pt>
                <c:pt idx="6">
                  <c:v>53</c:v>
                </c:pt>
                <c:pt idx="7">
                  <c:v>57.599999999999994</c:v>
                </c:pt>
                <c:pt idx="8">
                  <c:v>62.3</c:v>
                </c:pt>
                <c:pt idx="9">
                  <c:v>66.5</c:v>
                </c:pt>
                <c:pt idx="10">
                  <c:v>70.2</c:v>
                </c:pt>
                <c:pt idx="11">
                  <c:v>74.2</c:v>
                </c:pt>
                <c:pt idx="12">
                  <c:v>76.599999999999994</c:v>
                </c:pt>
                <c:pt idx="13">
                  <c:v>78.8</c:v>
                </c:pt>
                <c:pt idx="14">
                  <c:v>81</c:v>
                </c:pt>
                <c:pt idx="15">
                  <c:v>83</c:v>
                </c:pt>
                <c:pt idx="16">
                  <c:v>86</c:v>
                </c:pt>
                <c:pt idx="17">
                  <c:v>88</c:v>
                </c:pt>
                <c:pt idx="18">
                  <c:v>90</c:v>
                </c:pt>
                <c:pt idx="19">
                  <c:v>93</c:v>
                </c:pt>
                <c:pt idx="20">
                  <c:v>94</c:v>
                </c:pt>
                <c:pt idx="21">
                  <c:v>95</c:v>
                </c:pt>
                <c:pt idx="22">
                  <c:v>98</c:v>
                </c:pt>
                <c:pt idx="23">
                  <c:v>98</c:v>
                </c:pt>
                <c:pt idx="24">
                  <c:v>99</c:v>
                </c:pt>
                <c:pt idx="25">
                  <c:v>102</c:v>
                </c:pt>
                <c:pt idx="26">
                  <c:v>104</c:v>
                </c:pt>
                <c:pt idx="27">
                  <c:v>104</c:v>
                </c:pt>
                <c:pt idx="28">
                  <c:v>104</c:v>
                </c:pt>
                <c:pt idx="29">
                  <c:v>104</c:v>
                </c:pt>
                <c:pt idx="30">
                  <c:v>104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43B-4362-9B47-1DBA27451893}"/>
            </c:ext>
          </c:extLst>
        </c:ser>
        <c:ser>
          <c:idx val="1"/>
          <c:order val="1"/>
          <c:tx>
            <c:v>Heat sink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Sheet1!$B$4:$B$34</c:f>
              <c:numCache>
                <c:formatCode>General</c:formatCode>
                <c:ptCount val="31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  <c:pt idx="17">
                  <c:v>34</c:v>
                </c:pt>
                <c:pt idx="18">
                  <c:v>36</c:v>
                </c:pt>
                <c:pt idx="19">
                  <c:v>38</c:v>
                </c:pt>
                <c:pt idx="20">
                  <c:v>40</c:v>
                </c:pt>
                <c:pt idx="21">
                  <c:v>42</c:v>
                </c:pt>
                <c:pt idx="22">
                  <c:v>44</c:v>
                </c:pt>
                <c:pt idx="23">
                  <c:v>46</c:v>
                </c:pt>
                <c:pt idx="24">
                  <c:v>48</c:v>
                </c:pt>
                <c:pt idx="25">
                  <c:v>50</c:v>
                </c:pt>
                <c:pt idx="26">
                  <c:v>52</c:v>
                </c:pt>
                <c:pt idx="27">
                  <c:v>54</c:v>
                </c:pt>
                <c:pt idx="28">
                  <c:v>56</c:v>
                </c:pt>
                <c:pt idx="29">
                  <c:v>58</c:v>
                </c:pt>
                <c:pt idx="30">
                  <c:v>60</c:v>
                </c:pt>
              </c:numCache>
            </c:numRef>
          </c:xVal>
          <c:yVal>
            <c:numRef>
              <c:f>Sheet1!$F$4:$F$34</c:f>
              <c:numCache>
                <c:formatCode>General</c:formatCode>
                <c:ptCount val="31"/>
                <c:pt idx="0">
                  <c:v>18.2</c:v>
                </c:pt>
                <c:pt idx="1">
                  <c:v>20</c:v>
                </c:pt>
                <c:pt idx="2">
                  <c:v>24.299999999999997</c:v>
                </c:pt>
                <c:pt idx="3">
                  <c:v>31.9</c:v>
                </c:pt>
                <c:pt idx="4">
                  <c:v>40.299999999999997</c:v>
                </c:pt>
                <c:pt idx="5">
                  <c:v>46.3</c:v>
                </c:pt>
                <c:pt idx="6">
                  <c:v>52.2</c:v>
                </c:pt>
                <c:pt idx="7">
                  <c:v>56.099999999999994</c:v>
                </c:pt>
                <c:pt idx="8">
                  <c:v>60.8</c:v>
                </c:pt>
                <c:pt idx="9">
                  <c:v>64.099999999999994</c:v>
                </c:pt>
                <c:pt idx="10">
                  <c:v>66.8</c:v>
                </c:pt>
                <c:pt idx="11">
                  <c:v>70</c:v>
                </c:pt>
                <c:pt idx="12">
                  <c:v>70.7</c:v>
                </c:pt>
                <c:pt idx="13">
                  <c:v>72.599999999999994</c:v>
                </c:pt>
                <c:pt idx="14">
                  <c:v>74.099999999999994</c:v>
                </c:pt>
                <c:pt idx="15">
                  <c:v>74.8</c:v>
                </c:pt>
                <c:pt idx="16">
                  <c:v>76.599999999999994</c:v>
                </c:pt>
                <c:pt idx="17">
                  <c:v>76.599999999999994</c:v>
                </c:pt>
                <c:pt idx="18">
                  <c:v>77.7</c:v>
                </c:pt>
                <c:pt idx="19">
                  <c:v>78.400000000000006</c:v>
                </c:pt>
                <c:pt idx="20">
                  <c:v>78.900000000000006</c:v>
                </c:pt>
                <c:pt idx="21">
                  <c:v>79.599999999999994</c:v>
                </c:pt>
                <c:pt idx="22">
                  <c:v>79.599999999999994</c:v>
                </c:pt>
                <c:pt idx="23">
                  <c:v>80</c:v>
                </c:pt>
                <c:pt idx="24">
                  <c:v>81</c:v>
                </c:pt>
                <c:pt idx="25">
                  <c:v>81</c:v>
                </c:pt>
                <c:pt idx="26">
                  <c:v>81</c:v>
                </c:pt>
                <c:pt idx="27">
                  <c:v>81</c:v>
                </c:pt>
                <c:pt idx="28">
                  <c:v>81</c:v>
                </c:pt>
                <c:pt idx="29">
                  <c:v>81</c:v>
                </c:pt>
                <c:pt idx="30">
                  <c:v>81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43B-4362-9B47-1DBA274518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10976367"/>
        <c:axId val="1524423039"/>
      </c:scatterChart>
      <c:valAx>
        <c:axId val="1410976367"/>
        <c:scaling>
          <c:orientation val="minMax"/>
          <c:max val="6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524423039"/>
        <c:crosses val="autoZero"/>
        <c:crossBetween val="midCat"/>
      </c:valAx>
      <c:valAx>
        <c:axId val="15244230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Temperature [</a:t>
                </a:r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°C</a:t>
                </a:r>
                <a:r>
                  <a:rPr lang="en-US"/>
                  <a:t>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41097636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8T23:09:44.815" idx="6">
    <p:pos x="6521" y="35"/>
    <p:text>Maybe put the test setup figure here and in the next slide the pic for the RTbox and the complete PLECs model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9T00:49:17.333" idx="7">
    <p:pos x="6890" y="688"/>
    <p:text>errata in page 50 Dbuck=0.079 should be Dboost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9T01:59:25.063" idx="8">
    <p:pos x="6940" y="1672"/>
    <p:text>consider making zoom to the transient in the sudden changes to show the delay of tracking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6T18:52:03.589" idx="3">
    <p:pos x="5639" y="216"/>
    <p:text>Try to get the efficiency in boost mode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8T14:32:39.106" idx="5">
    <p:pos x="6820" y="-583"/>
    <p:text>file:///C:/Users/estef/Downloads/se_technical_bypass_diode_effect_in_shading.pdf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51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96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078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630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636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81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3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image" Target="../media/image51.png"/><Relationship Id="rId7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8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7" Type="http://schemas.openxmlformats.org/officeDocument/2006/relationships/comments" Target="../comments/comment3.xml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ladsholder til billede 3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endParaRPr lang="da-DK"/>
          </a:p>
        </p:txBody>
      </p:sp>
      <p:grpSp>
        <p:nvGrpSpPr>
          <p:cNvPr id="35" name="Gruppe 3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36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290672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10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3" y="379787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Initial MPPT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8" name="Tekstfelt 12">
            <a:extLst>
              <a:ext uri="{FF2B5EF4-FFF2-40B4-BE49-F238E27FC236}">
                <a16:creationId xmlns:a16="http://schemas.microsoft.com/office/drawing/2014/main" id="{34A3FECA-4C64-46CB-9184-57E3524814E6}"/>
              </a:ext>
            </a:extLst>
          </p:cNvPr>
          <p:cNvSpPr txBox="1"/>
          <p:nvPr/>
        </p:nvSpPr>
        <p:spPr>
          <a:xfrm>
            <a:off x="7251676" y="5312301"/>
            <a:ext cx="4525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Finite</a:t>
            </a:r>
            <a:r>
              <a:rPr lang="es-ES" sz="1600" dirty="0"/>
              <a:t> </a:t>
            </a:r>
            <a:r>
              <a:rPr lang="es-ES" sz="1600" dirty="0" err="1"/>
              <a:t>state</a:t>
            </a:r>
            <a:r>
              <a:rPr lang="es-ES" sz="1600" dirty="0"/>
              <a:t> machine </a:t>
            </a:r>
            <a:r>
              <a:rPr lang="es-ES" sz="1600" dirty="0" err="1"/>
              <a:t>for</a:t>
            </a:r>
            <a:r>
              <a:rPr lang="es-ES" sz="1600" dirty="0"/>
              <a:t> P&amp;O </a:t>
            </a:r>
            <a:r>
              <a:rPr lang="es-ES" sz="1600" dirty="0" err="1"/>
              <a:t>algorithm</a:t>
            </a:r>
            <a:endParaRPr lang="en-US" sz="1600" dirty="0"/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3F490589-52DB-4CA8-9981-25171B93863D}"/>
              </a:ext>
            </a:extLst>
          </p:cNvPr>
          <p:cNvSpPr txBox="1"/>
          <p:nvPr/>
        </p:nvSpPr>
        <p:spPr>
          <a:xfrm>
            <a:off x="587373" y="4635476"/>
            <a:ext cx="61450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 err="1"/>
              <a:t>Problems</a:t>
            </a:r>
            <a:r>
              <a:rPr lang="es-ES" sz="1600" spc="300" dirty="0"/>
              <a:t>:</a:t>
            </a:r>
            <a:endParaRPr lang="da-DK" sz="1600" b="1" spc="300" dirty="0"/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“If/else” structure difficult to find errors</a:t>
            </a:r>
          </a:p>
          <a:p>
            <a:pPr rtl="0"/>
            <a:r>
              <a:rPr lang="en-GB" sz="1600" spc="300" dirty="0"/>
              <a:t> 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 Variable step required more complex code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44C865D-79B7-49D3-994E-B87D7B58E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837" y="1781642"/>
            <a:ext cx="3815968" cy="298840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3500000" scaled="1"/>
            <a:tileRect/>
          </a:gradFill>
          <a:ln w="22225">
            <a:solidFill>
              <a:schemeClr val="tx1"/>
            </a:solidFill>
          </a:ln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8DD5BBDB-2A0B-4264-A669-4866C32757C3}"/>
              </a:ext>
            </a:extLst>
          </p:cNvPr>
          <p:cNvSpPr/>
          <p:nvPr/>
        </p:nvSpPr>
        <p:spPr>
          <a:xfrm>
            <a:off x="2954215" y="3275847"/>
            <a:ext cx="2823073" cy="200796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EFC66B50-1CC8-4BD4-A933-3FF1B1E81174}"/>
              </a:ext>
            </a:extLst>
          </p:cNvPr>
          <p:cNvCxnSpPr>
            <a:cxnSpLocks/>
          </p:cNvCxnSpPr>
          <p:nvPr/>
        </p:nvCxnSpPr>
        <p:spPr>
          <a:xfrm>
            <a:off x="2371411" y="3096484"/>
            <a:ext cx="582804" cy="2796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C11AEED-18EB-4C68-8EAD-0C61D8B792CF}"/>
              </a:ext>
            </a:extLst>
          </p:cNvPr>
          <p:cNvSpPr txBox="1"/>
          <p:nvPr/>
        </p:nvSpPr>
        <p:spPr>
          <a:xfrm>
            <a:off x="262834" y="1942322"/>
            <a:ext cx="23167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spc="300" dirty="0" err="1"/>
              <a:t>When</a:t>
            </a:r>
            <a:r>
              <a:rPr lang="es-ES" b="1" spc="300" dirty="0"/>
              <a:t> </a:t>
            </a:r>
            <a:r>
              <a:rPr lang="es-ES" b="1" spc="300" dirty="0" err="1"/>
              <a:t>crossing</a:t>
            </a:r>
            <a:r>
              <a:rPr lang="es-ES" b="1" spc="300" dirty="0"/>
              <a:t> </a:t>
            </a:r>
            <a:r>
              <a:rPr lang="es-ES" b="1" spc="300" dirty="0" err="1"/>
              <a:t>the</a:t>
            </a:r>
            <a:r>
              <a:rPr lang="es-ES" b="1" spc="300" dirty="0"/>
              <a:t> MPP </a:t>
            </a:r>
            <a:r>
              <a:rPr lang="es-ES" b="1" spc="300" dirty="0" err="1"/>
              <a:t>the</a:t>
            </a:r>
            <a:r>
              <a:rPr lang="es-ES" b="1" spc="300" dirty="0"/>
              <a:t> control variable </a:t>
            </a:r>
            <a:r>
              <a:rPr lang="es-ES" b="1" spc="300" dirty="0" err="1"/>
              <a:t>is</a:t>
            </a:r>
            <a:r>
              <a:rPr lang="es-ES" b="1" spc="300" dirty="0"/>
              <a:t> </a:t>
            </a:r>
            <a:r>
              <a:rPr lang="es-ES" b="1" spc="300" dirty="0" err="1"/>
              <a:t>reduced</a:t>
            </a:r>
            <a:r>
              <a:rPr lang="es-ES" b="1" spc="300" dirty="0"/>
              <a:t> </a:t>
            </a:r>
            <a:r>
              <a:rPr lang="es-ES" b="1" spc="300" dirty="0" err="1"/>
              <a:t>to</a:t>
            </a:r>
            <a:r>
              <a:rPr lang="es-ES" b="1" spc="300" dirty="0"/>
              <a:t> </a:t>
            </a:r>
            <a:r>
              <a:rPr lang="es-ES" b="1" spc="300" dirty="0" err="1"/>
              <a:t>half</a:t>
            </a:r>
            <a:r>
              <a:rPr lang="es-ES" b="1" spc="300" dirty="0"/>
              <a:t> </a:t>
            </a:r>
            <a:r>
              <a:rPr lang="es-ES" b="1" spc="300" dirty="0" err="1"/>
              <a:t>of</a:t>
            </a:r>
            <a:r>
              <a:rPr lang="es-ES" b="1" spc="300" dirty="0"/>
              <a:t> </a:t>
            </a:r>
            <a:r>
              <a:rPr lang="es-ES" b="1" spc="300" dirty="0" err="1"/>
              <a:t>its</a:t>
            </a:r>
            <a:r>
              <a:rPr lang="es-ES" b="1" spc="300" dirty="0"/>
              <a:t> </a:t>
            </a:r>
            <a:r>
              <a:rPr lang="es-ES" b="1" spc="300" dirty="0" err="1"/>
              <a:t>value</a:t>
            </a:r>
            <a:r>
              <a:rPr lang="es-ES" b="1" spc="300" dirty="0"/>
              <a:t> </a:t>
            </a:r>
            <a:r>
              <a:rPr lang="es-ES" b="1" spc="300" dirty="0" err="1"/>
              <a:t>iteratively</a:t>
            </a:r>
            <a:r>
              <a:rPr lang="es-ES" b="1" spc="300" dirty="0"/>
              <a:t>!</a:t>
            </a:r>
            <a:endParaRPr lang="da-DK" b="1" spc="3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298CDC0-2A80-41EE-94D4-0A3976E49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859" y="1125415"/>
            <a:ext cx="5222105" cy="418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8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11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291121"/>
            <a:ext cx="11360786" cy="1281648"/>
          </a:xfrm>
        </p:spPr>
        <p:txBody>
          <a:bodyPr/>
          <a:lstStyle/>
          <a:p>
            <a:r>
              <a:rPr lang="en-US" dirty="0"/>
              <a:t>Fixed vs variable perturb step – Buck Mode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09ED0E04-5F96-4036-B8AC-BFCC34957C9B}"/>
              </a:ext>
            </a:extLst>
          </p:cNvPr>
          <p:cNvSpPr txBox="1"/>
          <p:nvPr/>
        </p:nvSpPr>
        <p:spPr>
          <a:xfrm>
            <a:off x="579566" y="5383430"/>
            <a:ext cx="488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fixed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4F9F3E4-A637-415C-8EBA-7F3B9DD44C26}"/>
              </a:ext>
            </a:extLst>
          </p:cNvPr>
          <p:cNvSpPr txBox="1"/>
          <p:nvPr/>
        </p:nvSpPr>
        <p:spPr>
          <a:xfrm>
            <a:off x="6267767" y="5378510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variable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B79DFCB-EE96-4A41-9A1C-06B553051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12" y="1286909"/>
            <a:ext cx="4050543" cy="405054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8830019-E78A-4292-AB44-BE098A70B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86909"/>
            <a:ext cx="4050543" cy="40505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6968E02-F677-49A4-A0D3-A6B9A78811FD}"/>
                  </a:ext>
                </a:extLst>
              </p:cNvPr>
              <p:cNvSpPr txBox="1"/>
              <p:nvPr/>
            </p:nvSpPr>
            <p:spPr>
              <a:xfrm>
                <a:off x="1723634" y="6075739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=99.38%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6968E02-F677-49A4-A0D3-A6B9A7881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634" y="6075739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907AC7C4-C80E-426B-9F6A-05A5C13D1061}"/>
                  </a:ext>
                </a:extLst>
              </p:cNvPr>
              <p:cNvSpPr txBox="1"/>
              <p:nvPr/>
            </p:nvSpPr>
            <p:spPr>
              <a:xfrm>
                <a:off x="7344146" y="6077732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=99.96%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907AC7C4-C80E-426B-9F6A-05A5C13D1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4146" y="6077732"/>
                <a:ext cx="2600857" cy="307777"/>
              </a:xfrm>
              <a:prstGeom prst="rect">
                <a:avLst/>
              </a:prstGeom>
              <a:blipFill>
                <a:blip r:embed="rId6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5322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12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291121"/>
            <a:ext cx="11360786" cy="1281648"/>
          </a:xfrm>
        </p:spPr>
        <p:txBody>
          <a:bodyPr/>
          <a:lstStyle/>
          <a:p>
            <a:r>
              <a:rPr lang="en-US" dirty="0"/>
              <a:t>Fixed vs variable perturb step – Boost Mode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09ED0E04-5F96-4036-B8AC-BFCC34957C9B}"/>
              </a:ext>
            </a:extLst>
          </p:cNvPr>
          <p:cNvSpPr txBox="1"/>
          <p:nvPr/>
        </p:nvSpPr>
        <p:spPr>
          <a:xfrm>
            <a:off x="442571" y="5178948"/>
            <a:ext cx="488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fixed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4F9F3E4-A637-415C-8EBA-7F3B9DD44C26}"/>
              </a:ext>
            </a:extLst>
          </p:cNvPr>
          <p:cNvSpPr txBox="1"/>
          <p:nvPr/>
        </p:nvSpPr>
        <p:spPr>
          <a:xfrm>
            <a:off x="6341643" y="5121188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variable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EAA4C6-CEF0-4B8E-B630-ACF2BB563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65" y="1255277"/>
            <a:ext cx="3923671" cy="392367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EB1A49E-3D18-4417-BA03-EBF4C317E2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136" y="1255276"/>
            <a:ext cx="3923672" cy="3923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F8D7180-7A27-4697-A4ED-0EE0789AFFEB}"/>
                  </a:ext>
                </a:extLst>
              </p:cNvPr>
              <p:cNvSpPr txBox="1"/>
              <p:nvPr/>
            </p:nvSpPr>
            <p:spPr>
              <a:xfrm>
                <a:off x="1723634" y="5873084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=96.40%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F8D7180-7A27-4697-A4ED-0EE0789AF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634" y="5873084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274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65288CAE-1BAA-4BF9-BD55-90225D7627BA}"/>
                  </a:ext>
                </a:extLst>
              </p:cNvPr>
              <p:cNvSpPr txBox="1"/>
              <p:nvPr/>
            </p:nvSpPr>
            <p:spPr>
              <a:xfrm>
                <a:off x="7396655" y="5873083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=99.82%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65288CAE-1BAA-4BF9-BD55-90225D762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655" y="5873083"/>
                <a:ext cx="2600857" cy="307777"/>
              </a:xfrm>
              <a:prstGeom prst="rect">
                <a:avLst/>
              </a:prstGeom>
              <a:blipFill>
                <a:blip r:embed="rId6"/>
                <a:stretch>
                  <a:fillRect b="-274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145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Test Results 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39697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endParaRPr lang="da-DK" dirty="0">
              <a:solidFill>
                <a:srgbClr val="002060"/>
              </a:solidFill>
            </a:endParaRPr>
          </a:p>
        </p:txBody>
      </p:sp>
      <p:sp>
        <p:nvSpPr>
          <p:cNvPr id="10" name="Tekstfelt 3">
            <a:extLst>
              <a:ext uri="{FF2B5EF4-FFF2-40B4-BE49-F238E27FC236}">
                <a16:creationId xmlns:a16="http://schemas.microsoft.com/office/drawing/2014/main" id="{EEF38C12-2D37-499F-944A-101C034B918D}"/>
              </a:ext>
            </a:extLst>
          </p:cNvPr>
          <p:cNvSpPr txBox="1"/>
          <p:nvPr/>
        </p:nvSpPr>
        <p:spPr>
          <a:xfrm>
            <a:off x="727868" y="1377643"/>
            <a:ext cx="7133341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da-DK" sz="1600" spc="300" dirty="0"/>
              <a:t>Components individually soldered and tested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da-DK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da-DK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da-DK" sz="1600" spc="300" dirty="0"/>
              <a:t>Open-loop test for hardware validation</a:t>
            </a:r>
          </a:p>
          <a:p>
            <a:pPr rtl="0"/>
            <a:endParaRPr lang="da-DK" sz="1600" spc="300" dirty="0"/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Model of the PV panel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Standard test conditions </a:t>
            </a:r>
          </a:p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Boundary between modes of operation </a:t>
            </a:r>
          </a:p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Sudden changes in environmental conditions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Converter’s efficiency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928523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Test setup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642" y="1441939"/>
            <a:ext cx="6586838" cy="493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37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Test setup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17D010D-9F61-4758-BDD1-E2ED92CE8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579" y="4792488"/>
            <a:ext cx="2534776" cy="190108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710F469-E93C-4599-8445-971A5E66B2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59" y="1282706"/>
            <a:ext cx="10455765" cy="3122240"/>
          </a:xfrm>
          <a:prstGeom prst="rect">
            <a:avLst/>
          </a:prstGeom>
        </p:spPr>
      </p:pic>
      <p:sp>
        <p:nvSpPr>
          <p:cNvPr id="9" name="Tekstfelt 9">
            <a:extLst>
              <a:ext uri="{FF2B5EF4-FFF2-40B4-BE49-F238E27FC236}">
                <a16:creationId xmlns:a16="http://schemas.microsoft.com/office/drawing/2014/main" id="{B00DF070-D087-4A24-B1DE-27B323B3ACD6}"/>
              </a:ext>
            </a:extLst>
          </p:cNvPr>
          <p:cNvSpPr txBox="1"/>
          <p:nvPr/>
        </p:nvSpPr>
        <p:spPr>
          <a:xfrm>
            <a:off x="3385355" y="4623211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PLECs</a:t>
            </a:r>
            <a:r>
              <a:rPr lang="es-ES" sz="1600" dirty="0"/>
              <a:t> </a:t>
            </a:r>
            <a:r>
              <a:rPr lang="es-ES" sz="1600" dirty="0" err="1"/>
              <a:t>model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interface </a:t>
            </a:r>
            <a:r>
              <a:rPr lang="es-ES" sz="1600" dirty="0" err="1"/>
              <a:t>with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RT Box.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71229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PV panel curves 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E66FF95-DB94-465E-9E06-54E3D4064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42" y="1648323"/>
            <a:ext cx="5886403" cy="269486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0FB4139-9BA1-470E-8053-3DA1FC4BD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250" y="1649231"/>
            <a:ext cx="5884421" cy="26939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a 15">
                <a:extLst>
                  <a:ext uri="{FF2B5EF4-FFF2-40B4-BE49-F238E27FC236}">
                    <a16:creationId xmlns:a16="http://schemas.microsoft.com/office/drawing/2014/main" id="{0384D164-EBDC-4F3C-A6E4-72AFE8CAA723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74110" y="4846870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2916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456451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246901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1145900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351611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</a:tblGrid>
                  <a:tr h="505027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800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600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400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[V]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[A]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4.86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[W]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239.5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178.5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a 15">
                <a:extLst>
                  <a:ext uri="{FF2B5EF4-FFF2-40B4-BE49-F238E27FC236}">
                    <a16:creationId xmlns:a16="http://schemas.microsoft.com/office/drawing/2014/main" id="{0384D164-EBDC-4F3C-A6E4-72AFE8CAA7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3875094"/>
                  </p:ext>
                </p:extLst>
              </p:nvPr>
            </p:nvGraphicFramePr>
            <p:xfrm>
              <a:off x="2974110" y="4846870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2916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456451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246901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1145900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351611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800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600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400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585" t="-175000" r="-502339" b="-2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585" t="-280000" r="-502339" b="-1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4.86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585" t="-380000" r="-502339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239.5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178.5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kstfelt 9">
            <a:extLst>
              <a:ext uri="{FF2B5EF4-FFF2-40B4-BE49-F238E27FC236}">
                <a16:creationId xmlns:a16="http://schemas.microsoft.com/office/drawing/2014/main" id="{FAC529D0-5BDF-49B5-9B88-F2938A2C4910}"/>
              </a:ext>
            </a:extLst>
          </p:cNvPr>
          <p:cNvSpPr txBox="1"/>
          <p:nvPr/>
        </p:nvSpPr>
        <p:spPr>
          <a:xfrm>
            <a:off x="1283993" y="4318934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P-V curves </a:t>
            </a:r>
            <a:r>
              <a:rPr lang="es-ES" sz="1600" dirty="0" err="1"/>
              <a:t>for</a:t>
            </a:r>
            <a:r>
              <a:rPr lang="es-ES" sz="1600" dirty="0"/>
              <a:t> T=25ºC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8" name="Tekstfelt 9">
            <a:extLst>
              <a:ext uri="{FF2B5EF4-FFF2-40B4-BE49-F238E27FC236}">
                <a16:creationId xmlns:a16="http://schemas.microsoft.com/office/drawing/2014/main" id="{72027C3D-34A1-4525-A9AF-0C20DE10FF6C}"/>
              </a:ext>
            </a:extLst>
          </p:cNvPr>
          <p:cNvSpPr txBox="1"/>
          <p:nvPr/>
        </p:nvSpPr>
        <p:spPr>
          <a:xfrm>
            <a:off x="7063701" y="4310984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I-V curves </a:t>
            </a:r>
            <a:r>
              <a:rPr lang="es-ES" sz="1600" dirty="0" err="1"/>
              <a:t>for</a:t>
            </a:r>
            <a:r>
              <a:rPr lang="es-ES" sz="1600" dirty="0"/>
              <a:t> T=25ºC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9" name="Tekstfelt 3">
            <a:extLst>
              <a:ext uri="{FF2B5EF4-FFF2-40B4-BE49-F238E27FC236}">
                <a16:creationId xmlns:a16="http://schemas.microsoft.com/office/drawing/2014/main" id="{8EAEBF9B-2D9B-40A0-A876-B8E562E64303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Irradiance effect: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584CF96B-F86A-442D-B099-159FA04F443C}"/>
              </a:ext>
            </a:extLst>
          </p:cNvPr>
          <p:cNvSpPr/>
          <p:nvPr/>
        </p:nvSpPr>
        <p:spPr>
          <a:xfrm>
            <a:off x="2457127" y="5856313"/>
            <a:ext cx="499959" cy="14396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6BD8C116-C644-4AF5-8BE7-33ED50D1DB7D}"/>
              </a:ext>
            </a:extLst>
          </p:cNvPr>
          <p:cNvSpPr txBox="1"/>
          <p:nvPr/>
        </p:nvSpPr>
        <p:spPr>
          <a:xfrm>
            <a:off x="4974629" y="951098"/>
            <a:ext cx="5247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>
                <a:sym typeface="Wingdings" panose="05000000000000000000" pitchFamily="2" charset="2"/>
              </a:rPr>
              <a:t>PV module </a:t>
            </a:r>
            <a:r>
              <a:rPr lang="es-ES" sz="1600" spc="300" dirty="0" err="1">
                <a:sym typeface="Wingdings" panose="05000000000000000000" pitchFamily="2" charset="2"/>
              </a:rPr>
              <a:t>datasheet</a:t>
            </a:r>
            <a:r>
              <a:rPr lang="es-ES" sz="1600" spc="300" dirty="0">
                <a:sym typeface="Wingdings" panose="05000000000000000000" pitchFamily="2" charset="2"/>
              </a:rPr>
              <a:t> (STC)</a:t>
            </a: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4" name="Abrir llave 3">
            <a:extLst>
              <a:ext uri="{FF2B5EF4-FFF2-40B4-BE49-F238E27FC236}">
                <a16:creationId xmlns:a16="http://schemas.microsoft.com/office/drawing/2014/main" id="{B3452AAA-1714-41D4-A3C8-D783876B5ED8}"/>
              </a:ext>
            </a:extLst>
          </p:cNvPr>
          <p:cNvSpPr/>
          <p:nvPr/>
        </p:nvSpPr>
        <p:spPr>
          <a:xfrm>
            <a:off x="9081567" y="668153"/>
            <a:ext cx="45719" cy="965604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felt 3">
                <a:extLst>
                  <a:ext uri="{FF2B5EF4-FFF2-40B4-BE49-F238E27FC236}">
                    <a16:creationId xmlns:a16="http://schemas.microsoft.com/office/drawing/2014/main" id="{DE617809-BC07-4A64-B5BC-041A5A873703}"/>
                  </a:ext>
                </a:extLst>
              </p:cNvPr>
              <p:cNvSpPr txBox="1"/>
              <p:nvPr/>
            </p:nvSpPr>
            <p:spPr>
              <a:xfrm>
                <a:off x="9137459" y="681165"/>
                <a:ext cx="220242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𝑴𝑷𝑷</m:t>
                        </m:r>
                      </m:sub>
                    </m:sSub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𝟑𝟔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sz="1600" b="1" dirty="0"/>
                  <a:t> 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𝑴𝑷𝑷</m:t>
                        </m:r>
                      </m:sub>
                    </m:sSub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𝟏𝟒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endParaRPr lang="es-ES" sz="1600" b="1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𝑴𝑷𝑷</m:t>
                        </m:r>
                      </m:sub>
                    </m:sSub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𝟑𝟎𝟎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endParaRPr lang="en-GB" sz="1600" b="1" spc="300" dirty="0">
                  <a:sym typeface="Wingdings" panose="05000000000000000000" pitchFamily="2" charset="2"/>
                </a:endParaRP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</p:txBody>
          </p:sp>
        </mc:Choice>
        <mc:Fallback xmlns="">
          <p:sp>
            <p:nvSpPr>
              <p:cNvPr id="13" name="Tekstfelt 3">
                <a:extLst>
                  <a:ext uri="{FF2B5EF4-FFF2-40B4-BE49-F238E27FC236}">
                    <a16:creationId xmlns:a16="http://schemas.microsoft.com/office/drawing/2014/main" id="{DE617809-BC07-4A64-B5BC-041A5A873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459" y="681165"/>
                <a:ext cx="2202427" cy="1323439"/>
              </a:xfrm>
              <a:prstGeom prst="rect">
                <a:avLst/>
              </a:prstGeom>
              <a:blipFill>
                <a:blip r:embed="rId5"/>
                <a:stretch>
                  <a:fillRect l="-1108" t="-46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5987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PV panel curves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B88B363-A1C1-4244-9863-6A0E55D03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14" y="1613938"/>
            <a:ext cx="6048091" cy="276889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FC03725-E4C2-42D3-8121-631FA1B35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101" y="1613937"/>
            <a:ext cx="5999108" cy="27464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a 9">
                <a:extLst>
                  <a:ext uri="{FF2B5EF4-FFF2-40B4-BE49-F238E27FC236}">
                    <a16:creationId xmlns:a16="http://schemas.microsoft.com/office/drawing/2014/main" id="{331E2640-4D0E-482E-A97F-D839042D91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0455185"/>
                  </p:ext>
                </p:extLst>
              </p:nvPr>
            </p:nvGraphicFramePr>
            <p:xfrm>
              <a:off x="3048431" y="4894034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2411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042190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025013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941985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290599968"/>
                        </a:ext>
                      </a:extLst>
                    </a:gridCol>
                  </a:tblGrid>
                  <a:tr h="505027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15ºC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55ºC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[V]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32.59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28.34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[A]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7.33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10.12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[W]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304.3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289.1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270.7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245.8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a 9">
                <a:extLst>
                  <a:ext uri="{FF2B5EF4-FFF2-40B4-BE49-F238E27FC236}">
                    <a16:creationId xmlns:a16="http://schemas.microsoft.com/office/drawing/2014/main" id="{331E2640-4D0E-482E-A97F-D839042D91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0455185"/>
                  </p:ext>
                </p:extLst>
              </p:nvPr>
            </p:nvGraphicFramePr>
            <p:xfrm>
              <a:off x="3048431" y="4894034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2411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042190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025013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941985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290599968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15ºC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55ºC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602" t="-173214" r="-519880" b="-2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32.59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28.34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602" t="-278182" r="-519880" b="-1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7.33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10.12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602" t="-378182" r="-519880" b="-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304.3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289.1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270.7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245.8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kstfelt 9">
            <a:extLst>
              <a:ext uri="{FF2B5EF4-FFF2-40B4-BE49-F238E27FC236}">
                <a16:creationId xmlns:a16="http://schemas.microsoft.com/office/drawing/2014/main" id="{7A8A62AD-5391-4497-87F2-5BB9232D4620}"/>
              </a:ext>
            </a:extLst>
          </p:cNvPr>
          <p:cNvSpPr txBox="1"/>
          <p:nvPr/>
        </p:nvSpPr>
        <p:spPr>
          <a:xfrm>
            <a:off x="1023869" y="4374189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P-V curves </a:t>
            </a:r>
            <a:r>
              <a:rPr lang="es-ES" sz="1600" dirty="0" err="1"/>
              <a:t>for</a:t>
            </a:r>
            <a:r>
              <a:rPr lang="es-ES" sz="1600" dirty="0"/>
              <a:t> 1000 W/m2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4" name="Tekstfelt 9">
            <a:extLst>
              <a:ext uri="{FF2B5EF4-FFF2-40B4-BE49-F238E27FC236}">
                <a16:creationId xmlns:a16="http://schemas.microsoft.com/office/drawing/2014/main" id="{EAB6E96E-F86F-4967-A05A-7016D868F973}"/>
              </a:ext>
            </a:extLst>
          </p:cNvPr>
          <p:cNvSpPr txBox="1"/>
          <p:nvPr/>
        </p:nvSpPr>
        <p:spPr>
          <a:xfrm>
            <a:off x="6566997" y="4360256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I-V curves </a:t>
            </a:r>
            <a:r>
              <a:rPr lang="es-ES" sz="1600" dirty="0" err="1"/>
              <a:t>for</a:t>
            </a:r>
            <a:r>
              <a:rPr lang="es-ES" sz="1600" dirty="0"/>
              <a:t> 1000 W/m2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AE09BFC3-B956-4E75-9163-2FFD95EF2324}"/>
              </a:ext>
            </a:extLst>
          </p:cNvPr>
          <p:cNvSpPr/>
          <p:nvPr/>
        </p:nvSpPr>
        <p:spPr>
          <a:xfrm>
            <a:off x="2548472" y="5542548"/>
            <a:ext cx="499959" cy="14396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sp>
        <p:nvSpPr>
          <p:cNvPr id="16" name="Tekstfelt 3">
            <a:extLst>
              <a:ext uri="{FF2B5EF4-FFF2-40B4-BE49-F238E27FC236}">
                <a16:creationId xmlns:a16="http://schemas.microsoft.com/office/drawing/2014/main" id="{2BDF15D7-24D4-4020-BF3E-F8BD545B9196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Temperature effect: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480596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19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Standard Test Conditions (STC)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703995" y="5606800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Simulated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=3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95" y="5606800"/>
                <a:ext cx="4701397" cy="338554"/>
              </a:xfrm>
              <a:prstGeom prst="rect">
                <a:avLst/>
              </a:prstGeom>
              <a:blipFill>
                <a:blip r:embed="rId2"/>
                <a:stretch>
                  <a:fillRect l="-648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8DE6A611-887A-4032-AB20-F13E6CB0F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31" y="1502600"/>
            <a:ext cx="4092427" cy="409242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8E6213D-DFC6-4373-AFAE-42E016885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435" y="1387851"/>
            <a:ext cx="5762962" cy="28835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/>
              <p:nvPr/>
            </p:nvSpPr>
            <p:spPr>
              <a:xfrm>
                <a:off x="8721565" y="5413630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𝟗𝟕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𝟕𝟐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1565" y="5413630"/>
                <a:ext cx="2600857" cy="335285"/>
              </a:xfrm>
              <a:prstGeom prst="rect">
                <a:avLst/>
              </a:prstGeom>
              <a:blipFill>
                <a:blip r:embed="rId5"/>
                <a:stretch>
                  <a:fillRect b="-26786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5190069" y="5441138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𝟗𝟔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069" y="5441138"/>
                <a:ext cx="2600857" cy="307777"/>
              </a:xfrm>
              <a:prstGeom prst="rect">
                <a:avLst/>
              </a:prstGeom>
              <a:blipFill>
                <a:blip r:embed="rId6"/>
                <a:stretch>
                  <a:fillRect b="-27451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941465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6096000" y="4315252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Experimental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=3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315252"/>
                <a:ext cx="4701397" cy="338554"/>
              </a:xfrm>
              <a:prstGeom prst="rect">
                <a:avLst/>
              </a:prstGeom>
              <a:blipFill>
                <a:blip r:embed="rId7"/>
                <a:stretch>
                  <a:fillRect l="-649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8D2BCDE3-FAAE-429E-859C-6883C468F766}"/>
                  </a:ext>
                </a:extLst>
              </p:cNvPr>
              <p:cNvSpPr txBox="1"/>
              <p:nvPr/>
            </p:nvSpPr>
            <p:spPr>
              <a:xfrm>
                <a:off x="6350653" y="4714301"/>
                <a:ext cx="4091698" cy="603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→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=30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8D2BCDE3-FAAE-429E-859C-6883C468F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653" y="4714301"/>
                <a:ext cx="4091698" cy="6038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2603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CONTENT</a:t>
            </a:r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en-GB"/>
              <a:t>GENERAL GUIDELINES</a:t>
            </a:r>
          </a:p>
          <a:p>
            <a:pPr rtl="0"/>
            <a:r>
              <a:rPr lang="en-GB"/>
              <a:t>STUDENTS</a:t>
            </a:r>
          </a:p>
          <a:p>
            <a:pPr rtl="0"/>
            <a:r>
              <a:rPr lang="en-GB"/>
              <a:t>PBL</a:t>
            </a:r>
          </a:p>
          <a:p>
            <a:pPr rtl="0"/>
            <a:r>
              <a:rPr lang="en-GB"/>
              <a:t>RESEARCH AND RANKING</a:t>
            </a:r>
          </a:p>
          <a:p>
            <a:pPr rtl="0"/>
            <a:r>
              <a:rPr lang="en-GB"/>
              <a:t>BUSINESS COLLABORATION</a:t>
            </a:r>
          </a:p>
          <a:p>
            <a:pPr rtl="0"/>
            <a:r>
              <a:rPr lang="en-GB"/>
              <a:t>STRATEGY 2016-21</a:t>
            </a:r>
            <a:endParaRPr lang="da-DK" dirty="0"/>
          </a:p>
        </p:txBody>
      </p:sp>
      <p:pic>
        <p:nvPicPr>
          <p:cNvPr id="8" name="Pladsholder til billede 7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7" r="3919"/>
          <a:stretch/>
        </p:blipFill>
        <p:spPr/>
      </p:pic>
    </p:spTree>
    <p:extLst>
      <p:ext uri="{BB962C8B-B14F-4D97-AF65-F5344CB8AC3E}">
        <p14:creationId xmlns:p14="http://schemas.microsoft.com/office/powerpoint/2010/main" val="2579694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20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23016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Standard Test Conditions (STC)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606387" y="5397472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Simulated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=27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87" y="5397472"/>
                <a:ext cx="4701397" cy="338554"/>
              </a:xfrm>
              <a:prstGeom prst="rect">
                <a:avLst/>
              </a:prstGeom>
              <a:blipFill>
                <a:blip r:embed="rId2"/>
                <a:stretch>
                  <a:fillRect l="-648" t="-5357" b="-2142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/>
              <p:nvPr/>
            </p:nvSpPr>
            <p:spPr>
              <a:xfrm>
                <a:off x="8708752" y="5387971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𝟗𝟕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𝟑𝟐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752" y="5387971"/>
                <a:ext cx="2600857" cy="335285"/>
              </a:xfrm>
              <a:prstGeom prst="rect">
                <a:avLst/>
              </a:prstGeom>
              <a:blipFill>
                <a:blip r:embed="rId3"/>
                <a:stretch>
                  <a:fillRect b="-25000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5307784" y="5428249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𝟖𝟐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84" y="5428249"/>
                <a:ext cx="2600857" cy="307777"/>
              </a:xfrm>
              <a:prstGeom prst="rect">
                <a:avLst/>
              </a:prstGeom>
              <a:blipFill>
                <a:blip r:embed="rId4"/>
                <a:stretch>
                  <a:fillRect b="-26923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885491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Boost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6096000" y="4388840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Experimental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=27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388840"/>
                <a:ext cx="4701397" cy="338554"/>
              </a:xfrm>
              <a:prstGeom prst="rect">
                <a:avLst/>
              </a:prstGeom>
              <a:blipFill>
                <a:blip r:embed="rId5"/>
                <a:stretch>
                  <a:fillRect l="-649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1188C366-03C5-4BD8-B434-BB81AB91FD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4" y="1424100"/>
            <a:ext cx="3915096" cy="391509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57FBBB5-C24B-49FA-B38B-DB0C4AF82C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860" y="1279299"/>
            <a:ext cx="6228750" cy="31165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36925CEF-FA10-4690-954A-B36FC2B76227}"/>
                  </a:ext>
                </a:extLst>
              </p:cNvPr>
              <p:cNvSpPr txBox="1"/>
              <p:nvPr/>
            </p:nvSpPr>
            <p:spPr>
              <a:xfrm>
                <a:off x="6046593" y="4738317"/>
                <a:ext cx="4014753" cy="603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→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=90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36925CEF-FA10-4690-954A-B36FC2B76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593" y="4738317"/>
                <a:ext cx="4014753" cy="6038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093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21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Boundary between modes of operation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363691" y="5278040"/>
                <a:ext cx="45665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 err="1"/>
                  <a:t>Panel’s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voltage</a:t>
                </a:r>
                <a:r>
                  <a:rPr lang="es-ES" sz="1600" dirty="0"/>
                  <a:t>, </a:t>
                </a:r>
                <a:r>
                  <a:rPr lang="es-ES" sz="1600" dirty="0" err="1"/>
                  <a:t>current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power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=4.3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91" y="5278040"/>
                <a:ext cx="4566526" cy="584775"/>
              </a:xfrm>
              <a:prstGeom prst="rect">
                <a:avLst/>
              </a:prstGeom>
              <a:blipFill>
                <a:blip r:embed="rId2"/>
                <a:stretch>
                  <a:fillRect l="-801" t="-3125" b="-1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9236765" y="3832477"/>
                <a:ext cx="2386595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𝟕𝟓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765" y="3832477"/>
                <a:ext cx="2386595" cy="307777"/>
              </a:xfrm>
              <a:prstGeom prst="rect">
                <a:avLst/>
              </a:prstGeom>
              <a:blipFill>
                <a:blip r:embed="rId3"/>
                <a:stretch>
                  <a:fillRect b="-27451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943469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Buck mode (10 PV panels):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5045709" y="5302358"/>
                <a:ext cx="391603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 err="1"/>
                  <a:t>Duty</a:t>
                </a:r>
                <a:r>
                  <a:rPr lang="es-ES" sz="1600" dirty="0"/>
                  <a:t> </a:t>
                </a:r>
                <a:r>
                  <a:rPr lang="es-ES" sz="1600" dirty="0" err="1"/>
                  <a:t>cycles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voltages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=4.3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709" y="5302358"/>
                <a:ext cx="3916037" cy="584775"/>
              </a:xfrm>
              <a:prstGeom prst="rect">
                <a:avLst/>
              </a:prstGeom>
              <a:blipFill>
                <a:blip r:embed="rId4"/>
                <a:stretch>
                  <a:fillRect l="-935" t="-3125" b="-1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75A877DB-3B23-4B85-A85E-CA7DAE8157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24" y="1458265"/>
            <a:ext cx="3820784" cy="382078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790047E-E4D4-46BB-9BA3-F045F85267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879" y="1410638"/>
            <a:ext cx="3916037" cy="3916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9137C884-42C0-4A1E-B757-DF44698CCE99}"/>
                  </a:ext>
                </a:extLst>
              </p:cNvPr>
              <p:cNvSpPr txBox="1"/>
              <p:nvPr/>
            </p:nvSpPr>
            <p:spPr>
              <a:xfrm>
                <a:off x="8564186" y="1758675"/>
                <a:ext cx="3731754" cy="5759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𝑀𝑃𝑃</m:t>
                          </m:r>
                        </m:sub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𝑀𝑃𝑃</m:t>
                              </m:r>
                            </m:sub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𝑀𝑃𝑃</m:t>
                              </m:r>
                            </m:sub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→</m:t>
                      </m:r>
                      <m:sSubSup>
                        <m:sSubSup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𝑀𝑃𝑃</m:t>
                          </m:r>
                        </m:sub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=4.53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9137C884-42C0-4A1E-B757-DF44698CC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186" y="1758675"/>
                <a:ext cx="3731754" cy="5759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kstfelt 3">
            <a:extLst>
              <a:ext uri="{FF2B5EF4-FFF2-40B4-BE49-F238E27FC236}">
                <a16:creationId xmlns:a16="http://schemas.microsoft.com/office/drawing/2014/main" id="{EF14C075-2666-4A98-AFB2-AD93E4B9CB6E}"/>
              </a:ext>
            </a:extLst>
          </p:cNvPr>
          <p:cNvSpPr txBox="1"/>
          <p:nvPr/>
        </p:nvSpPr>
        <p:spPr>
          <a:xfrm>
            <a:off x="8670052" y="2210801"/>
            <a:ext cx="37317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9.75 panels </a:t>
            </a:r>
            <a:r>
              <a:rPr lang="en-GB" sz="1600" spc="300" dirty="0">
                <a:sym typeface="Wingdings" panose="05000000000000000000" pitchFamily="2" charset="2"/>
              </a:rPr>
              <a:t>10 panels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If T&gt;25ºC  Boost</a:t>
            </a: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2095990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Boundary between modes of operation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537452" y="5393777"/>
                <a:ext cx="45665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 err="1"/>
                  <a:t>Panel’s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voltage</a:t>
                </a:r>
                <a:r>
                  <a:rPr lang="es-ES" sz="1600" dirty="0"/>
                  <a:t>, </a:t>
                </a:r>
                <a:r>
                  <a:rPr lang="es-ES" sz="1600" dirty="0" err="1"/>
                  <a:t>current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power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=5.3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52" y="5393777"/>
                <a:ext cx="4566526" cy="584775"/>
              </a:xfrm>
              <a:prstGeom prst="rect">
                <a:avLst/>
              </a:prstGeom>
              <a:blipFill>
                <a:blip r:embed="rId2"/>
                <a:stretch>
                  <a:fillRect l="-668" t="-3125" b="-1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9239026" y="4000240"/>
                <a:ext cx="2386595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𝟖𝟎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026" y="4000240"/>
                <a:ext cx="2386595" cy="307777"/>
              </a:xfrm>
              <a:prstGeom prst="rect">
                <a:avLst/>
              </a:prstGeom>
              <a:blipFill>
                <a:blip r:embed="rId3"/>
                <a:stretch>
                  <a:fillRect b="-26923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947618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Boost mode (9 PV panels):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5103978" y="5325607"/>
                <a:ext cx="35947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Duty </a:t>
                </a:r>
                <a:r>
                  <a:rPr lang="es-ES" sz="1600" dirty="0" err="1"/>
                  <a:t>cycles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voltages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=5.3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978" y="5325607"/>
                <a:ext cx="3594783" cy="584775"/>
              </a:xfrm>
              <a:prstGeom prst="rect">
                <a:avLst/>
              </a:prstGeom>
              <a:blipFill>
                <a:blip r:embed="rId4"/>
                <a:stretch>
                  <a:fillRect l="-847" t="-3125" b="-1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B8E83759-5DD3-45FC-AB84-CD1F98503D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347" y="1422186"/>
            <a:ext cx="3989882" cy="398988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9570290-AADE-46D7-BB4F-59ABB1360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23" y="1464222"/>
            <a:ext cx="3929555" cy="39295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FDC621EB-22DD-457F-AFE5-F688E60153E3}"/>
                  </a:ext>
                </a:extLst>
              </p:cNvPr>
              <p:cNvSpPr txBox="1"/>
              <p:nvPr/>
            </p:nvSpPr>
            <p:spPr>
              <a:xfrm>
                <a:off x="8564186" y="1758675"/>
                <a:ext cx="3731754" cy="5759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𝑀𝑃𝑃</m:t>
                          </m:r>
                        </m:sub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𝑀𝑃𝑃</m:t>
                              </m:r>
                            </m:sub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𝑀𝑃𝑃</m:t>
                              </m:r>
                            </m:sub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→</m:t>
                      </m:r>
                      <m:sSubSup>
                        <m:sSubSup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𝑀𝑃𝑃</m:t>
                          </m:r>
                        </m:sub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=4.53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FDC621EB-22DD-457F-AFE5-F688E6015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186" y="1758675"/>
                <a:ext cx="3731754" cy="5759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kstfelt 3">
            <a:extLst>
              <a:ext uri="{FF2B5EF4-FFF2-40B4-BE49-F238E27FC236}">
                <a16:creationId xmlns:a16="http://schemas.microsoft.com/office/drawing/2014/main" id="{E39DEC53-727B-4606-B47B-2D5B973DB3EF}"/>
              </a:ext>
            </a:extLst>
          </p:cNvPr>
          <p:cNvSpPr txBox="1"/>
          <p:nvPr/>
        </p:nvSpPr>
        <p:spPr>
          <a:xfrm>
            <a:off x="8670052" y="2210801"/>
            <a:ext cx="37317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9.75 panels </a:t>
            </a:r>
            <a:r>
              <a:rPr lang="en-GB" sz="1600" spc="300" dirty="0">
                <a:sym typeface="Wingdings" panose="05000000000000000000" pitchFamily="2" charset="2"/>
              </a:rPr>
              <a:t>9 panels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If T&lt;25ºC  Buck</a:t>
            </a: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217576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Sudden change in irradiance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AAC291D-6BDD-4AB9-B028-2E96F6593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6" y="1592312"/>
            <a:ext cx="4126072" cy="412607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64078A1-3B31-49B7-BED9-D55F1F0B9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983" y="1502600"/>
            <a:ext cx="7015356" cy="3510154"/>
          </a:xfrm>
          <a:prstGeom prst="rect">
            <a:avLst/>
          </a:prstGeom>
        </p:spPr>
      </p:pic>
      <p:sp>
        <p:nvSpPr>
          <p:cNvPr id="14" name="Tekstfelt 12">
            <a:extLst>
              <a:ext uri="{FF2B5EF4-FFF2-40B4-BE49-F238E27FC236}">
                <a16:creationId xmlns:a16="http://schemas.microsoft.com/office/drawing/2014/main" id="{1EA0878A-3364-4A20-886C-131844DFA180}"/>
              </a:ext>
            </a:extLst>
          </p:cNvPr>
          <p:cNvSpPr txBox="1"/>
          <p:nvPr/>
        </p:nvSpPr>
        <p:spPr>
          <a:xfrm>
            <a:off x="736011" y="5692413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Simulated</a:t>
            </a:r>
            <a:r>
              <a:rPr lang="es-ES" sz="1600" dirty="0"/>
              <a:t>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1000 - 800 W/m2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 T=25ºC.</a:t>
            </a:r>
            <a:endParaRPr lang="en-US" sz="1600" dirty="0"/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5129778" y="5089060"/>
            <a:ext cx="6440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Experimental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1000 - 800 W/m2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 T=25ºC.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felt 3">
                <a:extLst>
                  <a:ext uri="{FF2B5EF4-FFF2-40B4-BE49-F238E27FC236}">
                    <a16:creationId xmlns:a16="http://schemas.microsoft.com/office/drawing/2014/main" id="{6A37DBFC-B1D9-47B0-9354-24C80BDB3BA8}"/>
                  </a:ext>
                </a:extLst>
              </p:cNvPr>
              <p:cNvSpPr txBox="1"/>
              <p:nvPr/>
            </p:nvSpPr>
            <p:spPr>
              <a:xfrm>
                <a:off x="587374" y="1041487"/>
                <a:ext cx="4739425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endParaRPr lang="en-GB" sz="1600" spc="300" dirty="0">
                  <a:sym typeface="Wingdings" panose="05000000000000000000" pitchFamily="2" charset="2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GB" sz="1600" spc="300" dirty="0">
                    <a:sym typeface="Wingdings" panose="05000000000000000000" pitchFamily="2" charset="2"/>
                  </a:rPr>
                  <a:t>Buck mode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1600" spc="300" dirty="0">
                    <a:sym typeface="Wingdings" panose="05000000000000000000" pitchFamily="2" charset="2"/>
                  </a:rPr>
                  <a:t>:</a:t>
                </a:r>
              </a:p>
              <a:p>
                <a:r>
                  <a:rPr lang="en-GB" sz="1600" spc="300" dirty="0">
                    <a:sym typeface="Wingdings" panose="05000000000000000000" pitchFamily="2" charset="2"/>
                  </a:rPr>
                  <a:t> </a:t>
                </a:r>
              </a:p>
              <a:p>
                <a:pPr rtl="0"/>
                <a:r>
                  <a:rPr lang="en-GB" sz="1600" spc="300" dirty="0"/>
                  <a:t>   </a:t>
                </a:r>
              </a:p>
            </p:txBody>
          </p:sp>
        </mc:Choice>
        <mc:Fallback xmlns="">
          <p:sp>
            <p:nvSpPr>
              <p:cNvPr id="8" name="Tekstfelt 3">
                <a:extLst>
                  <a:ext uri="{FF2B5EF4-FFF2-40B4-BE49-F238E27FC236}">
                    <a16:creationId xmlns:a16="http://schemas.microsoft.com/office/drawing/2014/main" id="{6A37DBFC-B1D9-47B0-9354-24C80BDB3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74" y="1041487"/>
                <a:ext cx="4739425" cy="1077218"/>
              </a:xfrm>
              <a:prstGeom prst="rect">
                <a:avLst/>
              </a:prstGeom>
              <a:blipFill>
                <a:blip r:embed="rId4"/>
                <a:stretch>
                  <a:fillRect l="-51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5BD28B71-F15F-4EFB-9FA5-7AEA710E0952}"/>
                  </a:ext>
                </a:extLst>
              </p:cNvPr>
              <p:cNvSpPr txBox="1"/>
              <p:nvPr/>
            </p:nvSpPr>
            <p:spPr>
              <a:xfrm>
                <a:off x="6477160" y="5673835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𝟕𝟎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5BD28B71-F15F-4EFB-9FA5-7AEA710E0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160" y="5673835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27451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AE2009B3-50CF-4914-9520-29DA75F9DD53}"/>
                  </a:ext>
                </a:extLst>
              </p:cNvPr>
              <p:cNvSpPr txBox="1"/>
              <p:nvPr/>
            </p:nvSpPr>
            <p:spPr>
              <a:xfrm>
                <a:off x="9218706" y="5646327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𝟗𝟑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𝟕𝟖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AE2009B3-50CF-4914-9520-29DA75F9D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8706" y="5646327"/>
                <a:ext cx="2600857" cy="335285"/>
              </a:xfrm>
              <a:prstGeom prst="rect">
                <a:avLst/>
              </a:prstGeom>
              <a:blipFill>
                <a:blip r:embed="rId6"/>
                <a:stretch>
                  <a:fillRect b="-26786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448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71272" y="411927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Sudden change in temperature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12">
            <a:extLst>
              <a:ext uri="{FF2B5EF4-FFF2-40B4-BE49-F238E27FC236}">
                <a16:creationId xmlns:a16="http://schemas.microsoft.com/office/drawing/2014/main" id="{1EA0878A-3364-4A20-886C-131844DFA180}"/>
              </a:ext>
            </a:extLst>
          </p:cNvPr>
          <p:cNvSpPr txBox="1"/>
          <p:nvPr/>
        </p:nvSpPr>
        <p:spPr>
          <a:xfrm>
            <a:off x="959624" y="5898068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Simulated</a:t>
            </a:r>
            <a:r>
              <a:rPr lang="es-ES" sz="1600" dirty="0"/>
              <a:t>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25 - 15 </a:t>
            </a:r>
            <a:r>
              <a:rPr lang="es-ES" sz="1600" dirty="0" err="1"/>
              <a:t>ºC</a:t>
            </a:r>
            <a:r>
              <a:rPr lang="es-ES" sz="1600" dirty="0"/>
              <a:t>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 1000 W/m2.</a:t>
            </a:r>
            <a:endParaRPr lang="en-US" sz="1600" dirty="0"/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5213209" y="4993869"/>
            <a:ext cx="6764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Experimental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25 - 15 </a:t>
            </a:r>
            <a:r>
              <a:rPr lang="es-ES" sz="1600" dirty="0" err="1"/>
              <a:t>ºC</a:t>
            </a:r>
            <a:r>
              <a:rPr lang="es-ES" sz="1600" dirty="0"/>
              <a:t>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 1000 W/m2.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felt 3">
                <a:extLst>
                  <a:ext uri="{FF2B5EF4-FFF2-40B4-BE49-F238E27FC236}">
                    <a16:creationId xmlns:a16="http://schemas.microsoft.com/office/drawing/2014/main" id="{6A37DBFC-B1D9-47B0-9354-24C80BDB3BA8}"/>
                  </a:ext>
                </a:extLst>
              </p:cNvPr>
              <p:cNvSpPr txBox="1"/>
              <p:nvPr/>
            </p:nvSpPr>
            <p:spPr>
              <a:xfrm>
                <a:off x="587374" y="1041487"/>
                <a:ext cx="4739425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endParaRPr lang="en-GB" sz="1600" spc="300" dirty="0">
                  <a:sym typeface="Wingdings" panose="05000000000000000000" pitchFamily="2" charset="2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GB" sz="1600" spc="300" dirty="0">
                    <a:sym typeface="Wingdings" panose="05000000000000000000" pitchFamily="2" charset="2"/>
                  </a:rPr>
                  <a:t>Buck mode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1600" spc="300" dirty="0">
                    <a:sym typeface="Wingdings" panose="05000000000000000000" pitchFamily="2" charset="2"/>
                  </a:rPr>
                  <a:t>:</a:t>
                </a:r>
              </a:p>
              <a:p>
                <a:r>
                  <a:rPr lang="en-GB" sz="1600" spc="300" dirty="0">
                    <a:sym typeface="Wingdings" panose="05000000000000000000" pitchFamily="2" charset="2"/>
                  </a:rPr>
                  <a:t> </a:t>
                </a:r>
              </a:p>
              <a:p>
                <a:pPr rtl="0"/>
                <a:r>
                  <a:rPr lang="en-GB" sz="1600" spc="300" dirty="0"/>
                  <a:t>   </a:t>
                </a:r>
              </a:p>
            </p:txBody>
          </p:sp>
        </mc:Choice>
        <mc:Fallback xmlns="">
          <p:sp>
            <p:nvSpPr>
              <p:cNvPr id="8" name="Tekstfelt 3">
                <a:extLst>
                  <a:ext uri="{FF2B5EF4-FFF2-40B4-BE49-F238E27FC236}">
                    <a16:creationId xmlns:a16="http://schemas.microsoft.com/office/drawing/2014/main" id="{6A37DBFC-B1D9-47B0-9354-24C80BDB3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74" y="1041487"/>
                <a:ext cx="4739425" cy="1077218"/>
              </a:xfrm>
              <a:prstGeom prst="rect">
                <a:avLst/>
              </a:prstGeom>
              <a:blipFill>
                <a:blip r:embed="rId2"/>
                <a:stretch>
                  <a:fillRect l="-51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BF6C5166-B03F-48A6-BD04-47C1B7FD00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43" y="1619556"/>
            <a:ext cx="4278512" cy="427851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9B9CC89-93FB-4F41-8363-83664DB175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252" y="1525577"/>
            <a:ext cx="6764332" cy="33845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CC024B69-4B32-4CEA-9929-CFFB336E3E44}"/>
                  </a:ext>
                </a:extLst>
              </p:cNvPr>
              <p:cNvSpPr txBox="1"/>
              <p:nvPr/>
            </p:nvSpPr>
            <p:spPr>
              <a:xfrm>
                <a:off x="6529914" y="5544752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𝟗𝟎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CC024B69-4B32-4CEA-9929-CFFB336E3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914" y="5544752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27451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56F9629E-89D1-43F9-A5A1-4A1AD8032E7E}"/>
                  </a:ext>
                </a:extLst>
              </p:cNvPr>
              <p:cNvSpPr txBox="1"/>
              <p:nvPr/>
            </p:nvSpPr>
            <p:spPr>
              <a:xfrm>
                <a:off x="9376684" y="5521664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𝟗𝟖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𝟒𝟎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56F9629E-89D1-43F9-A5A1-4A1AD8032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6684" y="5521664"/>
                <a:ext cx="2600857" cy="335285"/>
              </a:xfrm>
              <a:prstGeom prst="rect">
                <a:avLst/>
              </a:prstGeom>
              <a:blipFill>
                <a:blip r:embed="rId6"/>
                <a:stretch>
                  <a:fillRect b="-25000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1975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25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Comparison simulation and experiments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a 5">
                <a:extLst>
                  <a:ext uri="{FF2B5EF4-FFF2-40B4-BE49-F238E27FC236}">
                    <a16:creationId xmlns:a16="http://schemas.microsoft.com/office/drawing/2014/main" id="{1CB97960-A7CB-46D1-B7D9-6EDE29370E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2651785"/>
                  </p:ext>
                </p:extLst>
              </p:nvPr>
            </p:nvGraphicFramePr>
            <p:xfrm>
              <a:off x="2032000" y="1288571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3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3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Simulation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Experiment</a:t>
                          </a:r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99.96%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97.72%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a 5">
                <a:extLst>
                  <a:ext uri="{FF2B5EF4-FFF2-40B4-BE49-F238E27FC236}">
                    <a16:creationId xmlns:a16="http://schemas.microsoft.com/office/drawing/2014/main" id="{1CB97960-A7CB-46D1-B7D9-6EDE29370E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2651785"/>
                  </p:ext>
                </p:extLst>
              </p:nvPr>
            </p:nvGraphicFramePr>
            <p:xfrm>
              <a:off x="2032000" y="1288571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3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3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Simulation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Experiment</a:t>
                          </a:r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2"/>
                          <a:stretch>
                            <a:fillRect l="-216" t="-98507" r="-188985" b="-101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99.96%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97.72%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2"/>
                          <a:stretch>
                            <a:fillRect l="-216" t="-218033" r="-188985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a 6">
                <a:extLst>
                  <a:ext uri="{FF2B5EF4-FFF2-40B4-BE49-F238E27FC236}">
                    <a16:creationId xmlns:a16="http://schemas.microsoft.com/office/drawing/2014/main" id="{D5060BDF-E49B-4C05-AB55-F91DAA9635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2316273"/>
                  </p:ext>
                </p:extLst>
              </p:nvPr>
            </p:nvGraphicFramePr>
            <p:xfrm>
              <a:off x="2032000" y="2443908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4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2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 err="1"/>
                            <a:t>Boost</a:t>
                          </a:r>
                          <a:r>
                            <a:rPr lang="es-ES" dirty="0"/>
                            <a:t>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99.82%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97.32%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a 6">
                <a:extLst>
                  <a:ext uri="{FF2B5EF4-FFF2-40B4-BE49-F238E27FC236}">
                    <a16:creationId xmlns:a16="http://schemas.microsoft.com/office/drawing/2014/main" id="{D5060BDF-E49B-4C05-AB55-F91DAA9635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2316273"/>
                  </p:ext>
                </p:extLst>
              </p:nvPr>
            </p:nvGraphicFramePr>
            <p:xfrm>
              <a:off x="2032000" y="2443908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4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2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 err="1"/>
                            <a:t>Boost</a:t>
                          </a:r>
                          <a:r>
                            <a:rPr lang="es-ES" dirty="0"/>
                            <a:t>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3"/>
                          <a:stretch>
                            <a:fillRect l="-216" t="-97059" r="-188985" b="-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99.82%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97.32%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3"/>
                          <a:stretch>
                            <a:fillRect l="-216" t="-219672" r="-188985" b="-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a 7">
                <a:extLst>
                  <a:ext uri="{FF2B5EF4-FFF2-40B4-BE49-F238E27FC236}">
                    <a16:creationId xmlns:a16="http://schemas.microsoft.com/office/drawing/2014/main" id="{88BA5B03-CE49-4E36-8B4E-53D8DC34DE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7220288"/>
                  </p:ext>
                </p:extLst>
              </p:nvPr>
            </p:nvGraphicFramePr>
            <p:xfrm>
              <a:off x="2031999" y="3599245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1000 - 800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99.70%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95.96%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93.78%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0.5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6.6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a 7">
                <a:extLst>
                  <a:ext uri="{FF2B5EF4-FFF2-40B4-BE49-F238E27FC236}">
                    <a16:creationId xmlns:a16="http://schemas.microsoft.com/office/drawing/2014/main" id="{88BA5B03-CE49-4E36-8B4E-53D8DC34DE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7220288"/>
                  </p:ext>
                </p:extLst>
              </p:nvPr>
            </p:nvGraphicFramePr>
            <p:xfrm>
              <a:off x="2031999" y="3599245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1000 - 800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217" t="-98507" r="-190239" b="-101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99.70%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95.96%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93.78%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217" t="-218033" r="-190239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0.5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6.6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a 8">
                <a:extLst>
                  <a:ext uri="{FF2B5EF4-FFF2-40B4-BE49-F238E27FC236}">
                    <a16:creationId xmlns:a16="http://schemas.microsoft.com/office/drawing/2014/main" id="{0A03684B-1C9B-4ABB-89E3-E8D9CAB240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9866720"/>
                  </p:ext>
                </p:extLst>
              </p:nvPr>
            </p:nvGraphicFramePr>
            <p:xfrm>
              <a:off x="2031998" y="4735006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25 - 15 </a:t>
                          </a:r>
                          <a:r>
                            <a:rPr lang="es-ES" dirty="0" err="1"/>
                            <a:t>ºC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99.90%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99.20%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98.40%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a 8">
                <a:extLst>
                  <a:ext uri="{FF2B5EF4-FFF2-40B4-BE49-F238E27FC236}">
                    <a16:creationId xmlns:a16="http://schemas.microsoft.com/office/drawing/2014/main" id="{0A03684B-1C9B-4ABB-89E3-E8D9CAB240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9866720"/>
                  </p:ext>
                </p:extLst>
              </p:nvPr>
            </p:nvGraphicFramePr>
            <p:xfrm>
              <a:off x="2031998" y="4735006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25 - 15 </a:t>
                          </a:r>
                          <a:r>
                            <a:rPr lang="es-ES" dirty="0" err="1"/>
                            <a:t>ºC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5"/>
                          <a:stretch>
                            <a:fillRect l="-217" t="-97059" r="-190239" b="-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99.90%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99.20%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98.40%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5"/>
                          <a:stretch>
                            <a:fillRect l="-217" t="-219672" r="-190239" b="-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C4BA63CB-F4FD-4C6F-AB71-BDD7A70E10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7477" y="5624498"/>
            <a:ext cx="3171091" cy="107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7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Efficiency of the converter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3087023" y="4694164"/>
            <a:ext cx="6531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Voltages</a:t>
            </a:r>
            <a:r>
              <a:rPr lang="es-ES" sz="1600" dirty="0"/>
              <a:t> and </a:t>
            </a:r>
            <a:r>
              <a:rPr lang="es-ES" sz="1600" dirty="0" err="1"/>
              <a:t>powers</a:t>
            </a:r>
            <a:r>
              <a:rPr lang="es-ES" sz="1600" dirty="0"/>
              <a:t> at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converter’s</a:t>
            </a:r>
            <a:r>
              <a:rPr lang="es-ES" sz="1600" dirty="0"/>
              <a:t> input and output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155DDD1-0529-4244-B58B-B58BFFC9E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931" y="1580096"/>
            <a:ext cx="6264138" cy="31342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335EA1A-DD85-4858-B6A5-FAD0413EE2F5}"/>
                  </a:ext>
                </a:extLst>
              </p:cNvPr>
              <p:cNvSpPr txBox="1"/>
              <p:nvPr/>
            </p:nvSpPr>
            <p:spPr>
              <a:xfrm>
                <a:off x="4697397" y="5201435"/>
                <a:ext cx="3458576" cy="5654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𝑐𝑜𝑛𝑣𝑒𝑟𝑡𝑒𝑟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𝑃𝑉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∗100=93.15%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335EA1A-DD85-4858-B6A5-FAD0413EE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397" y="5201435"/>
                <a:ext cx="3458576" cy="5654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kstfelt 3">
            <a:extLst>
              <a:ext uri="{FF2B5EF4-FFF2-40B4-BE49-F238E27FC236}">
                <a16:creationId xmlns:a16="http://schemas.microsoft.com/office/drawing/2014/main" id="{0E4FE927-B0AC-4256-B4FE-EF3B4722F1C9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4133522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Thermal test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1144221" y="5286170"/>
            <a:ext cx="4951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Coil</a:t>
            </a:r>
            <a:r>
              <a:rPr lang="es-ES" sz="1600" dirty="0"/>
              <a:t> and </a:t>
            </a:r>
            <a:r>
              <a:rPr lang="es-ES" sz="1600" dirty="0" err="1"/>
              <a:t>heat</a:t>
            </a:r>
            <a:r>
              <a:rPr lang="es-ES" sz="1600" dirty="0"/>
              <a:t> </a:t>
            </a:r>
            <a:r>
              <a:rPr lang="es-ES" sz="1600" dirty="0" err="1"/>
              <a:t>sink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with</a:t>
            </a:r>
            <a:r>
              <a:rPr lang="es-ES" sz="1600" dirty="0"/>
              <a:t> time .</a:t>
            </a:r>
            <a:endParaRPr lang="en-US" sz="1600" dirty="0"/>
          </a:p>
        </p:txBody>
      </p:sp>
      <p:graphicFrame>
        <p:nvGraphicFramePr>
          <p:cNvPr id="10" name="Diagram 2">
            <a:extLst>
              <a:ext uri="{FF2B5EF4-FFF2-40B4-BE49-F238E27FC236}">
                <a16:creationId xmlns:a16="http://schemas.microsoft.com/office/drawing/2014/main" id="{EFF5F84D-0D41-49AF-9A31-2BF55355EA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2124139"/>
              </p:ext>
            </p:extLst>
          </p:nvPr>
        </p:nvGraphicFramePr>
        <p:xfrm>
          <a:off x="587373" y="1468315"/>
          <a:ext cx="5672750" cy="3872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E38076C4-AF8C-43CD-8040-1C9F17FFD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750" y="1551095"/>
            <a:ext cx="4717326" cy="3537996"/>
          </a:xfrm>
          <a:prstGeom prst="rect">
            <a:avLst/>
          </a:prstGeom>
        </p:spPr>
      </p:pic>
      <p:sp>
        <p:nvSpPr>
          <p:cNvPr id="11" name="Tekstfelt 12">
            <a:extLst>
              <a:ext uri="{FF2B5EF4-FFF2-40B4-BE49-F238E27FC236}">
                <a16:creationId xmlns:a16="http://schemas.microsoft.com/office/drawing/2014/main" id="{777AA2C8-65B6-4258-B52D-E7EF9DCCE08F}"/>
              </a:ext>
            </a:extLst>
          </p:cNvPr>
          <p:cNvSpPr txBox="1"/>
          <p:nvPr/>
        </p:nvSpPr>
        <p:spPr>
          <a:xfrm>
            <a:off x="6816971" y="5286170"/>
            <a:ext cx="4284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Thermal</a:t>
            </a:r>
            <a:r>
              <a:rPr lang="es-ES" sz="1600" dirty="0"/>
              <a:t> camera </a:t>
            </a:r>
            <a:r>
              <a:rPr lang="es-ES" sz="1600" dirty="0" err="1"/>
              <a:t>showing</a:t>
            </a:r>
            <a:r>
              <a:rPr lang="es-ES" sz="1600" dirty="0"/>
              <a:t> </a:t>
            </a:r>
            <a:r>
              <a:rPr lang="es-ES" sz="1600" dirty="0" err="1"/>
              <a:t>hot</a:t>
            </a:r>
            <a:r>
              <a:rPr lang="es-ES" sz="1600" dirty="0"/>
              <a:t> and </a:t>
            </a:r>
            <a:r>
              <a:rPr lang="es-ES" sz="1600" dirty="0" err="1"/>
              <a:t>cold</a:t>
            </a:r>
            <a:r>
              <a:rPr lang="es-ES" sz="1600" dirty="0"/>
              <a:t> spots in </a:t>
            </a:r>
            <a:r>
              <a:rPr lang="es-ES" sz="1600" dirty="0" err="1"/>
              <a:t>the</a:t>
            </a:r>
            <a:r>
              <a:rPr lang="es-ES" sz="1600" dirty="0"/>
              <a:t> PCB.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felt 3">
                <a:extLst>
                  <a:ext uri="{FF2B5EF4-FFF2-40B4-BE49-F238E27FC236}">
                    <a16:creationId xmlns:a16="http://schemas.microsoft.com/office/drawing/2014/main" id="{3CB5890C-682A-4C88-82E9-405A60319CB3}"/>
                  </a:ext>
                </a:extLst>
              </p:cNvPr>
              <p:cNvSpPr txBox="1"/>
              <p:nvPr/>
            </p:nvSpPr>
            <p:spPr>
              <a:xfrm>
                <a:off x="587374" y="1041487"/>
                <a:ext cx="4739425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endParaRPr lang="en-GB" sz="1600" spc="300" dirty="0">
                  <a:sym typeface="Wingdings" panose="05000000000000000000" pitchFamily="2" charset="2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GB" sz="1600" spc="300" dirty="0">
                    <a:sym typeface="Wingdings" panose="05000000000000000000" pitchFamily="2" charset="2"/>
                  </a:rPr>
                  <a:t>Open-loop buck mode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spc="300" dirty="0">
                    <a:sym typeface="Wingdings" panose="05000000000000000000" pitchFamily="2" charset="2"/>
                  </a:rPr>
                  <a:t>:</a:t>
                </a:r>
              </a:p>
              <a:p>
                <a:r>
                  <a:rPr lang="en-GB" sz="1600" spc="300" dirty="0">
                    <a:sym typeface="Wingdings" panose="05000000000000000000" pitchFamily="2" charset="2"/>
                  </a:rPr>
                  <a:t> </a:t>
                </a:r>
              </a:p>
              <a:p>
                <a:pPr rtl="0"/>
                <a:r>
                  <a:rPr lang="en-GB" sz="1600" spc="300" dirty="0"/>
                  <a:t>   </a:t>
                </a:r>
              </a:p>
            </p:txBody>
          </p:sp>
        </mc:Choice>
        <mc:Fallback xmlns="">
          <p:sp>
            <p:nvSpPr>
              <p:cNvPr id="9" name="Tekstfelt 3">
                <a:extLst>
                  <a:ext uri="{FF2B5EF4-FFF2-40B4-BE49-F238E27FC236}">
                    <a16:creationId xmlns:a16="http://schemas.microsoft.com/office/drawing/2014/main" id="{3CB5890C-682A-4C88-82E9-405A60319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74" y="1041487"/>
                <a:ext cx="4739425" cy="1077218"/>
              </a:xfrm>
              <a:prstGeom prst="rect">
                <a:avLst/>
              </a:prstGeom>
              <a:blipFill>
                <a:blip r:embed="rId4"/>
                <a:stretch>
                  <a:fillRect l="-51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86412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Discussion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953612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Converter design, change random picture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0672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Introduction, </a:t>
            </a:r>
            <a:r>
              <a:rPr lang="en-GB" dirty="0">
                <a:solidFill>
                  <a:srgbClr val="FF0000"/>
                </a:solidFill>
              </a:rPr>
              <a:t>change random picture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190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ladsholder til billede 1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dirty="0"/>
              <a:t>Thank you for your attention</a:t>
            </a:r>
          </a:p>
        </p:txBody>
      </p:sp>
      <p:sp>
        <p:nvSpPr>
          <p:cNvPr id="8" name="Pladsholder til tekst 7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da-DK" dirty="0"/>
              <a:t>Questions?</a:t>
            </a:r>
          </a:p>
        </p:txBody>
      </p:sp>
      <p:grpSp>
        <p:nvGrpSpPr>
          <p:cNvPr id="5" name="Gruppe 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4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6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7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9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0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1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2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3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4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5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6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7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8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9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0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1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2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3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4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5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7411921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31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Bypass diodes vs MICs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36A83F3-9650-4179-9F71-83C7E505F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92" y="1494344"/>
            <a:ext cx="2451593" cy="45723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kstfelt 3">
                <a:extLst>
                  <a:ext uri="{FF2B5EF4-FFF2-40B4-BE49-F238E27FC236}">
                    <a16:creationId xmlns:a16="http://schemas.microsoft.com/office/drawing/2014/main" id="{9A060023-6BD2-419D-8AA2-AE1DFCDCA162}"/>
                  </a:ext>
                </a:extLst>
              </p:cNvPr>
              <p:cNvSpPr txBox="1"/>
              <p:nvPr/>
            </p:nvSpPr>
            <p:spPr>
              <a:xfrm>
                <a:off x="3557848" y="1648118"/>
                <a:ext cx="7782040" cy="5509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s-ES" sz="1600" b="1" spc="300" dirty="0"/>
                  <a:t>Single bypass </a:t>
                </a:r>
                <a:r>
                  <a:rPr lang="es-ES" sz="1600" b="1" spc="300" dirty="0" err="1"/>
                  <a:t>diode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protects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one</a:t>
                </a:r>
                <a:r>
                  <a:rPr lang="es-ES" sz="1600" b="1" spc="300" dirty="0"/>
                  <a:t> sub-</a:t>
                </a:r>
                <a:r>
                  <a:rPr lang="es-ES" sz="1600" b="1" spc="300" dirty="0" err="1"/>
                  <a:t>string</a:t>
                </a:r>
                <a:r>
                  <a:rPr lang="es-ES" sz="1600" b="1" spc="300" dirty="0"/>
                  <a:t> (</a:t>
                </a:r>
                <a14:m>
                  <m:oMath xmlns:m="http://schemas.openxmlformats.org/officeDocument/2006/math">
                    <m:r>
                      <a:rPr lang="es-ES" sz="1600" b="1" i="1" spc="30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≃</m:t>
                    </m:r>
                  </m:oMath>
                </a14:m>
                <a:r>
                  <a:rPr lang="es-ES" sz="1600" b="1" spc="300" dirty="0"/>
                  <a:t>20 </a:t>
                </a:r>
                <a:r>
                  <a:rPr lang="es-ES" sz="1600" b="1" spc="300" dirty="0" err="1"/>
                  <a:t>cells</a:t>
                </a:r>
                <a:r>
                  <a:rPr lang="es-ES" sz="1600" b="1" spc="300" dirty="0"/>
                  <a:t>)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s-ES" sz="1600" b="1" spc="300" dirty="0"/>
              </a:p>
              <a:p>
                <a:pPr rtl="0"/>
                <a:endParaRPr lang="es-ES" sz="1600" b="1" spc="300" dirty="0"/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s-ES" sz="1600" b="1" spc="300" dirty="0" err="1"/>
                  <a:t>If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high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current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flows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through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shaded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cell</a:t>
                </a:r>
                <a:r>
                  <a:rPr lang="es-ES" sz="1600" b="1" spc="300" dirty="0"/>
                  <a:t> 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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Power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is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consumed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instead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of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produced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!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s-ES" sz="1600" b="1" spc="300" dirty="0" err="1"/>
                  <a:t>Avoid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hot</a:t>
                </a:r>
                <a:r>
                  <a:rPr lang="es-ES" sz="1600" b="1" spc="300" dirty="0"/>
                  <a:t>-spots </a:t>
                </a:r>
                <a:r>
                  <a:rPr lang="es-ES" sz="1600" b="1" spc="300" dirty="0" err="1"/>
                  <a:t>because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the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power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consumed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by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the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cell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heats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it</a:t>
                </a:r>
                <a:r>
                  <a:rPr lang="es-ES" sz="1600" b="1" spc="300" dirty="0"/>
                  <a:t> up.</a:t>
                </a:r>
              </a:p>
              <a:p>
                <a:pPr rtl="0"/>
                <a:endParaRPr lang="es-ES" sz="1600" b="1" spc="300" dirty="0"/>
              </a:p>
              <a:p>
                <a:pPr rtl="0"/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s-ES" sz="1600" b="1" i="1" spc="30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≃</m:t>
                    </m:r>
                  </m:oMath>
                </a14:m>
                <a:r>
                  <a:rPr lang="es-ES" sz="1600" b="1" spc="300" dirty="0">
                    <a:sym typeface="Wingdings" panose="05000000000000000000" pitchFamily="2" charset="2"/>
                  </a:rPr>
                  <a:t>20%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irradiance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difference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 bypass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diode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ON</a:t>
                </a:r>
              </a:p>
              <a:p>
                <a:pPr rtl="0"/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s-ES" sz="1600" b="1" spc="300" dirty="0" err="1">
                    <a:sym typeface="Wingdings" panose="05000000000000000000" pitchFamily="2" charset="2"/>
                  </a:rPr>
                  <a:t>Higher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power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losses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than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with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MICs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da-DK" sz="1600" b="1" spc="300" dirty="0">
                  <a:sym typeface="Wingdings" panose="05000000000000000000" pitchFamily="2" charset="2"/>
                </a:endParaRPr>
              </a:p>
              <a:p>
                <a:pPr rtl="0"/>
                <a:r>
                  <a:rPr lang="da-DK" sz="1600" b="1" spc="300" dirty="0">
                    <a:sym typeface="Wingdings" panose="05000000000000000000" pitchFamily="2" charset="2"/>
                  </a:rPr>
                  <a:t> </a:t>
                </a:r>
              </a:p>
              <a:p>
                <a:pPr rtl="0"/>
                <a:endParaRPr lang="da-DK" sz="1600" b="1" spc="300" dirty="0">
                  <a:sym typeface="Wingdings" panose="05000000000000000000" pitchFamily="2" charset="2"/>
                </a:endParaRPr>
              </a:p>
              <a:p>
                <a:pPr rtl="0"/>
                <a:endParaRPr lang="da-DK" sz="1600" b="1" spc="300" dirty="0">
                  <a:sym typeface="Wingdings" panose="05000000000000000000" pitchFamily="2" charset="2"/>
                </a:endParaRPr>
              </a:p>
              <a:p>
                <a:pPr rtl="0"/>
                <a:endParaRPr lang="es-ES" sz="1600" b="1" spc="3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0" name="Tekstfelt 3">
                <a:extLst>
                  <a:ext uri="{FF2B5EF4-FFF2-40B4-BE49-F238E27FC236}">
                    <a16:creationId xmlns:a16="http://schemas.microsoft.com/office/drawing/2014/main" id="{9A060023-6BD2-419D-8AA2-AE1DFCDCA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7848" y="1648118"/>
                <a:ext cx="7782040" cy="5509200"/>
              </a:xfrm>
              <a:prstGeom prst="rect">
                <a:avLst/>
              </a:prstGeom>
              <a:blipFill>
                <a:blip r:embed="rId3"/>
                <a:stretch>
                  <a:fillRect l="-313" t="-33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lipse 4">
            <a:extLst>
              <a:ext uri="{FF2B5EF4-FFF2-40B4-BE49-F238E27FC236}">
                <a16:creationId xmlns:a16="http://schemas.microsoft.com/office/drawing/2014/main" id="{BB5A632C-52CB-43EA-BFB4-37942FF3836F}"/>
              </a:ext>
            </a:extLst>
          </p:cNvPr>
          <p:cNvSpPr/>
          <p:nvPr/>
        </p:nvSpPr>
        <p:spPr>
          <a:xfrm>
            <a:off x="703384" y="1494344"/>
            <a:ext cx="914401" cy="473061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110BC418-113C-4810-AED0-215F8369325B}"/>
              </a:ext>
            </a:extLst>
          </p:cNvPr>
          <p:cNvCxnSpPr/>
          <p:nvPr/>
        </p:nvCxnSpPr>
        <p:spPr>
          <a:xfrm>
            <a:off x="1318846" y="6145823"/>
            <a:ext cx="298939" cy="219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56B99C0-17D8-409F-B2A6-88774025B241}"/>
              </a:ext>
            </a:extLst>
          </p:cNvPr>
          <p:cNvSpPr txBox="1"/>
          <p:nvPr/>
        </p:nvSpPr>
        <p:spPr>
          <a:xfrm>
            <a:off x="1617785" y="6224954"/>
            <a:ext cx="194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Sub-</a:t>
            </a:r>
            <a:r>
              <a:rPr lang="es-ES" dirty="0" err="1"/>
              <a:t>string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86004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32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Bypass diodes vs MICs</a:t>
            </a:r>
          </a:p>
        </p:txBody>
      </p:sp>
      <p:sp>
        <p:nvSpPr>
          <p:cNvPr id="10" name="Tekstfelt 3">
            <a:extLst>
              <a:ext uri="{FF2B5EF4-FFF2-40B4-BE49-F238E27FC236}">
                <a16:creationId xmlns:a16="http://schemas.microsoft.com/office/drawing/2014/main" id="{9A060023-6BD2-419D-8AA2-AE1DFCDCA162}"/>
              </a:ext>
            </a:extLst>
          </p:cNvPr>
          <p:cNvSpPr txBox="1"/>
          <p:nvPr/>
        </p:nvSpPr>
        <p:spPr>
          <a:xfrm>
            <a:off x="3208788" y="1494733"/>
            <a:ext cx="863415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 err="1">
                <a:sym typeface="Wingdings" panose="05000000000000000000" pitchFamily="2" charset="2"/>
              </a:rPr>
              <a:t>Why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using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MICs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improves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power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extraction</a:t>
            </a:r>
            <a:r>
              <a:rPr lang="es-ES" sz="1600" b="1" spc="300" dirty="0">
                <a:sym typeface="Wingdings" panose="05000000000000000000" pitchFamily="2" charset="2"/>
              </a:rPr>
              <a:t>?</a:t>
            </a: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r>
              <a:rPr lang="es-ES" sz="1600" b="1" spc="300" dirty="0" err="1">
                <a:sym typeface="Wingdings" panose="05000000000000000000" pitchFamily="2" charset="2"/>
              </a:rPr>
              <a:t>Demonstration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example</a:t>
            </a:r>
            <a:r>
              <a:rPr lang="es-ES" sz="1600" b="1" spc="300" dirty="0">
                <a:sym typeface="Wingdings" panose="05000000000000000000" pitchFamily="2" charset="2"/>
              </a:rPr>
              <a:t>: </a:t>
            </a:r>
            <a:r>
              <a:rPr lang="es-ES" sz="1600" b="1" spc="300" dirty="0" err="1">
                <a:sym typeface="Wingdings" panose="05000000000000000000" pitchFamily="2" charset="2"/>
              </a:rPr>
              <a:t>shaded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cell</a:t>
            </a:r>
            <a:r>
              <a:rPr lang="es-ES" sz="1600" b="1" spc="300" dirty="0">
                <a:sym typeface="Wingdings" panose="05000000000000000000" pitchFamily="2" charset="2"/>
              </a:rPr>
              <a:t> at 80% </a:t>
            </a:r>
            <a:r>
              <a:rPr lang="es-ES" sz="1600" b="1" spc="300" dirty="0" err="1">
                <a:sym typeface="Wingdings" panose="05000000000000000000" pitchFamily="2" charset="2"/>
              </a:rPr>
              <a:t>irradiance</a:t>
            </a:r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r>
              <a:rPr lang="es-ES" sz="1600" b="1" spc="300" dirty="0">
                <a:sym typeface="Wingdings" panose="05000000000000000000" pitchFamily="2" charset="2"/>
              </a:rPr>
              <a:t>    1st </a:t>
            </a:r>
            <a:r>
              <a:rPr lang="es-ES" sz="1600" b="1" spc="300" dirty="0" err="1">
                <a:sym typeface="Wingdings" panose="05000000000000000000" pitchFamily="2" charset="2"/>
              </a:rPr>
              <a:t>option</a:t>
            </a:r>
            <a:r>
              <a:rPr lang="es-ES" sz="1600" b="1" spc="300" dirty="0">
                <a:sym typeface="Wingdings" panose="05000000000000000000" pitchFamily="2" charset="2"/>
              </a:rPr>
              <a:t>:  Bypass </a:t>
            </a:r>
            <a:r>
              <a:rPr lang="es-ES" sz="1600" b="1" spc="300" dirty="0" err="1">
                <a:sym typeface="Wingdings" panose="05000000000000000000" pitchFamily="2" charset="2"/>
              </a:rPr>
              <a:t>diode</a:t>
            </a:r>
            <a:r>
              <a:rPr lang="es-ES" sz="1600" b="1" spc="300" dirty="0">
                <a:sym typeface="Wingdings" panose="05000000000000000000" pitchFamily="2" charset="2"/>
              </a:rPr>
              <a:t> ON  9*10% + 1*6.6% = 96.6%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    2nd option: Reduce current to 80% 80% of full power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    3rd option: MPPT tracker  9*10% + 1*8% = 98% 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Using MICs in each PV module  Increases power by 1.4% 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E1D5F4D-641B-43BB-B056-BF477477E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31" y="1107482"/>
            <a:ext cx="23241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40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33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Bypass diodes vs MICs</a:t>
            </a:r>
          </a:p>
        </p:txBody>
      </p:sp>
      <p:sp>
        <p:nvSpPr>
          <p:cNvPr id="10" name="Tekstfelt 3">
            <a:extLst>
              <a:ext uri="{FF2B5EF4-FFF2-40B4-BE49-F238E27FC236}">
                <a16:creationId xmlns:a16="http://schemas.microsoft.com/office/drawing/2014/main" id="{9A060023-6BD2-419D-8AA2-AE1DFCDCA162}"/>
              </a:ext>
            </a:extLst>
          </p:cNvPr>
          <p:cNvSpPr txBox="1"/>
          <p:nvPr/>
        </p:nvSpPr>
        <p:spPr>
          <a:xfrm>
            <a:off x="3208788" y="1494733"/>
            <a:ext cx="86341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 err="1">
                <a:sym typeface="Wingdings" panose="05000000000000000000" pitchFamily="2" charset="2"/>
              </a:rPr>
              <a:t>Why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using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MICs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improves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power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extraction</a:t>
            </a:r>
            <a:r>
              <a:rPr lang="es-ES" sz="1600" b="1" spc="300" dirty="0">
                <a:sym typeface="Wingdings" panose="05000000000000000000" pitchFamily="2" charset="2"/>
              </a:rPr>
              <a:t>?</a:t>
            </a: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r>
              <a:rPr lang="es-ES" sz="1600" b="1" spc="300" dirty="0" err="1">
                <a:sym typeface="Wingdings" panose="05000000000000000000" pitchFamily="2" charset="2"/>
              </a:rPr>
              <a:t>Demonstration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example</a:t>
            </a:r>
            <a:r>
              <a:rPr lang="es-ES" sz="1600" b="1" spc="300" dirty="0">
                <a:sym typeface="Wingdings" panose="05000000000000000000" pitchFamily="2" charset="2"/>
              </a:rPr>
              <a:t>: 30% </a:t>
            </a:r>
            <a:r>
              <a:rPr lang="es-ES" sz="1600" b="1" spc="300" dirty="0" err="1">
                <a:sym typeface="Wingdings" panose="05000000000000000000" pitchFamily="2" charset="2"/>
              </a:rPr>
              <a:t>shaded</a:t>
            </a:r>
            <a:r>
              <a:rPr lang="es-ES" sz="1600" b="1" spc="300" dirty="0">
                <a:sym typeface="Wingdings" panose="05000000000000000000" pitchFamily="2" charset="2"/>
              </a:rPr>
              <a:t> región</a:t>
            </a: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r>
              <a:rPr lang="es-ES" sz="1600" b="1" spc="300" dirty="0">
                <a:sym typeface="Wingdings" panose="05000000000000000000" pitchFamily="2" charset="2"/>
              </a:rPr>
              <a:t>    1st </a:t>
            </a:r>
            <a:r>
              <a:rPr lang="es-ES" sz="1600" b="1" spc="300" dirty="0" err="1">
                <a:sym typeface="Wingdings" panose="05000000000000000000" pitchFamily="2" charset="2"/>
              </a:rPr>
              <a:t>option</a:t>
            </a:r>
            <a:r>
              <a:rPr lang="es-ES" sz="1600" b="1" spc="300" dirty="0">
                <a:sym typeface="Wingdings" panose="05000000000000000000" pitchFamily="2" charset="2"/>
              </a:rPr>
              <a:t>:  Bypass </a:t>
            </a:r>
            <a:r>
              <a:rPr lang="es-ES" sz="1600" b="1" spc="300" dirty="0" err="1">
                <a:sym typeface="Wingdings" panose="05000000000000000000" pitchFamily="2" charset="2"/>
              </a:rPr>
              <a:t>diodes</a:t>
            </a:r>
            <a:r>
              <a:rPr lang="es-ES" sz="1600" b="1" spc="300" dirty="0">
                <a:sym typeface="Wingdings" panose="05000000000000000000" pitchFamily="2" charset="2"/>
              </a:rPr>
              <a:t> ON  9*10% + 1*0% = 90%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    2nd option: Reduce current to 70% 70% of full power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    3rd option: MPPT tracker  9*10% + 1*7% = 97% 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Using MICs in each PV module  Increases power by 7% 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8839BFA-0B23-4C4D-A906-E35493980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74" y="1208845"/>
            <a:ext cx="2618190" cy="435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572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ladsholder til billede 12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423528" y="0"/>
            <a:ext cx="4753232" cy="6858000"/>
          </a:xfr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AAU – KNOWLEDGE FOR THE WORLD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87374" y="2273372"/>
            <a:ext cx="61450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/>
              <a:t>All degree programmes and research activities at Aalborg University are </a:t>
            </a:r>
            <a:r>
              <a:rPr lang="en-GB" sz="1600" b="1" spc="300" dirty="0"/>
              <a:t>problem and project-based</a:t>
            </a:r>
            <a:r>
              <a:rPr lang="en-GB" sz="1600" spc="300" dirty="0"/>
              <a:t> and have an </a:t>
            </a:r>
            <a:r>
              <a:rPr lang="en-GB" sz="1600" b="1" spc="300" dirty="0"/>
              <a:t>interdisciplinary</a:t>
            </a:r>
            <a:r>
              <a:rPr lang="en-GB" sz="1600" spc="300" dirty="0"/>
              <a:t> focus. </a:t>
            </a:r>
            <a:endParaRPr lang="da-DK" sz="1600" b="1" spc="300" dirty="0"/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Through strong interplay between staff and students and intense </a:t>
            </a:r>
            <a:r>
              <a:rPr lang="en-GB" sz="1600" b="1" spc="300" dirty="0"/>
              <a:t>collaboration</a:t>
            </a:r>
            <a:r>
              <a:rPr lang="en-GB" sz="1600" spc="300" dirty="0"/>
              <a:t> with public and private sectors, we offer degree programmes with a real-world approach and provide </a:t>
            </a:r>
            <a:r>
              <a:rPr lang="en-GB" sz="1600" b="1" spc="300" dirty="0"/>
              <a:t>world-class research</a:t>
            </a:r>
            <a:r>
              <a:rPr lang="en-GB" sz="1600" spc="300" dirty="0"/>
              <a:t>.</a:t>
            </a:r>
          </a:p>
          <a:p>
            <a:pPr rtl="0"/>
            <a:r>
              <a:rPr lang="en-GB" sz="1600" spc="300" dirty="0"/>
              <a:t> </a:t>
            </a:r>
            <a:endParaRPr lang="da-DK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This results in new insights, new solutions to societal challenges and </a:t>
            </a:r>
            <a:r>
              <a:rPr lang="en-GB" sz="1600" b="1" spc="300" dirty="0"/>
              <a:t>knowledge that changes the world</a:t>
            </a:r>
            <a:r>
              <a:rPr lang="en-GB" sz="1600" spc="3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58680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AAU – KNOWLEDGE FOR THE WORLD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87374" y="2273372"/>
            <a:ext cx="61450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/>
              <a:t>All degree programmes and research activities at Aalborg University are </a:t>
            </a:r>
            <a:r>
              <a:rPr lang="en-GB" sz="1600" b="1" spc="300" dirty="0"/>
              <a:t>problem and project-based</a:t>
            </a:r>
            <a:r>
              <a:rPr lang="en-GB" sz="1600" spc="300" dirty="0"/>
              <a:t> and have an </a:t>
            </a:r>
            <a:r>
              <a:rPr lang="en-GB" sz="1600" b="1" spc="300" dirty="0"/>
              <a:t>interdisciplinary</a:t>
            </a:r>
            <a:r>
              <a:rPr lang="en-GB" sz="1600" spc="300" dirty="0"/>
              <a:t> focus. </a:t>
            </a:r>
            <a:endParaRPr lang="da-DK" sz="1600" b="1" spc="300" dirty="0"/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Through strong interplay between staff and students and intense </a:t>
            </a:r>
            <a:r>
              <a:rPr lang="en-GB" sz="1600" b="1" spc="300" dirty="0"/>
              <a:t>collaboration</a:t>
            </a:r>
            <a:r>
              <a:rPr lang="en-GB" sz="1600" spc="300" dirty="0"/>
              <a:t> with public and private sectors, we offer degree programmes with a real-world approach and provide </a:t>
            </a:r>
            <a:r>
              <a:rPr lang="en-GB" sz="1600" b="1" spc="300" dirty="0"/>
              <a:t>world-class research</a:t>
            </a:r>
            <a:r>
              <a:rPr lang="en-GB" sz="1600" spc="300" dirty="0"/>
              <a:t>.</a:t>
            </a:r>
          </a:p>
          <a:p>
            <a:pPr rtl="0"/>
            <a:r>
              <a:rPr lang="en-GB" sz="1600" spc="300" dirty="0"/>
              <a:t> </a:t>
            </a:r>
            <a:endParaRPr lang="da-DK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This results in new insights, new solutions to societal challenges and </a:t>
            </a:r>
            <a:r>
              <a:rPr lang="en-GB" sz="1600" b="1" spc="300" dirty="0"/>
              <a:t>knowledge that changes the world</a:t>
            </a:r>
            <a:r>
              <a:rPr lang="en-GB" sz="1600" spc="300" dirty="0"/>
              <a:t>. </a:t>
            </a:r>
          </a:p>
        </p:txBody>
      </p:sp>
      <p:graphicFrame>
        <p:nvGraphicFramePr>
          <p:cNvPr id="7" name="Diagram 7">
            <a:extLst>
              <a:ext uri="{FF2B5EF4-FFF2-40B4-BE49-F238E27FC236}">
                <a16:creationId xmlns:a16="http://schemas.microsoft.com/office/drawing/2014/main" id="{00000000-0008-0000-0000-0000030000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5523052"/>
              </p:ext>
            </p:extLst>
          </p:nvPr>
        </p:nvGraphicFramePr>
        <p:xfrm>
          <a:off x="6951944" y="2017361"/>
          <a:ext cx="4668555" cy="34690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02719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6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Management Table</a:t>
            </a:r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143C0D65-504C-42D9-AE9E-CDCB6EEF5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298318"/>
              </p:ext>
            </p:extLst>
          </p:nvPr>
        </p:nvGraphicFramePr>
        <p:xfrm>
          <a:off x="2032000" y="2555819"/>
          <a:ext cx="8128000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13402386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69320899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2046161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1913690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24792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Time </a:t>
                      </a:r>
                      <a:r>
                        <a:rPr lang="da-DK" dirty="0" err="1"/>
                        <a:t>holding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breath</a:t>
                      </a:r>
                      <a:r>
                        <a:rPr lang="da-DK" dirty="0"/>
                        <a:t> under </a:t>
                      </a:r>
                      <a:r>
                        <a:rPr lang="da-DK" dirty="0" err="1"/>
                        <a:t>water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Time </a:t>
                      </a:r>
                      <a:r>
                        <a:rPr lang="da-DK" dirty="0" err="1"/>
                        <a:t>without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criticizing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Time </a:t>
                      </a:r>
                      <a:r>
                        <a:rPr lang="da-DK" dirty="0" err="1"/>
                        <a:t>used</a:t>
                      </a:r>
                      <a:r>
                        <a:rPr lang="da-DK" dirty="0"/>
                        <a:t> for </a:t>
                      </a:r>
                      <a:r>
                        <a:rPr lang="da-DK" dirty="0" err="1"/>
                        <a:t>eating</a:t>
                      </a:r>
                      <a:r>
                        <a:rPr lang="da-DK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24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Nicolai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29:10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29:10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246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Thassilo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10:02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10:02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280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Aitor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00:17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00:17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825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Nicolas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19:57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331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1096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7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Management Table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93305995-1B4E-4DC0-AD0A-FBBD9750C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" y="1592576"/>
            <a:ext cx="4290064" cy="4290064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898D8A45-8B04-461F-819E-58F6F5D0D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892" y="1519541"/>
            <a:ext cx="4512023" cy="4512023"/>
          </a:xfrm>
          <a:prstGeom prst="rect">
            <a:avLst/>
          </a:prstGeom>
        </p:spPr>
      </p:pic>
      <p:sp>
        <p:nvSpPr>
          <p:cNvPr id="10" name="Tekstfelt 9">
            <a:extLst>
              <a:ext uri="{FF2B5EF4-FFF2-40B4-BE49-F238E27FC236}">
                <a16:creationId xmlns:a16="http://schemas.microsoft.com/office/drawing/2014/main" id="{09ED0E04-5F96-4036-B8AC-BFCC34957C9B}"/>
              </a:ext>
            </a:extLst>
          </p:cNvPr>
          <p:cNvSpPr txBox="1"/>
          <p:nvPr/>
        </p:nvSpPr>
        <p:spPr>
          <a:xfrm>
            <a:off x="975360" y="5960171"/>
            <a:ext cx="4122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/>
              <a:t>Add</a:t>
            </a:r>
            <a:r>
              <a:rPr lang="da-DK" dirty="0"/>
              <a:t> a </a:t>
            </a:r>
            <a:r>
              <a:rPr lang="da-DK" dirty="0" err="1"/>
              <a:t>nice</a:t>
            </a:r>
            <a:r>
              <a:rPr lang="da-DK" dirty="0"/>
              <a:t> </a:t>
            </a:r>
            <a:r>
              <a:rPr lang="da-DK" dirty="0" err="1"/>
              <a:t>looking</a:t>
            </a:r>
            <a:r>
              <a:rPr lang="da-DK" dirty="0"/>
              <a:t> </a:t>
            </a:r>
            <a:r>
              <a:rPr lang="da-DK" dirty="0" err="1"/>
              <a:t>caption</a:t>
            </a:r>
            <a:r>
              <a:rPr lang="da-DK" dirty="0"/>
              <a:t>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have multiple </a:t>
            </a:r>
            <a:r>
              <a:rPr lang="da-DK" dirty="0" err="1"/>
              <a:t>figures</a:t>
            </a:r>
            <a:r>
              <a:rPr lang="da-DK" dirty="0"/>
              <a:t> at </a:t>
            </a:r>
            <a:r>
              <a:rPr lang="da-DK" dirty="0" err="1"/>
              <a:t>one</a:t>
            </a:r>
            <a:r>
              <a:rPr lang="da-DK" dirty="0"/>
              <a:t> slide</a:t>
            </a:r>
            <a:endParaRPr lang="en-US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4F9F3E4-A637-415C-8EBA-7F3B9DD44C26}"/>
              </a:ext>
            </a:extLst>
          </p:cNvPr>
          <p:cNvSpPr txBox="1"/>
          <p:nvPr/>
        </p:nvSpPr>
        <p:spPr>
          <a:xfrm>
            <a:off x="7232707" y="5919805"/>
            <a:ext cx="4122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make sure that they are better aligned than this…</a:t>
            </a:r>
          </a:p>
        </p:txBody>
      </p:sp>
    </p:spTree>
    <p:extLst>
      <p:ext uri="{BB962C8B-B14F-4D97-AF65-F5344CB8AC3E}">
        <p14:creationId xmlns:p14="http://schemas.microsoft.com/office/powerpoint/2010/main" val="2229588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MPPT algorithm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01924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9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Initial MPPT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8" name="Tekstfelt 12">
            <a:extLst>
              <a:ext uri="{FF2B5EF4-FFF2-40B4-BE49-F238E27FC236}">
                <a16:creationId xmlns:a16="http://schemas.microsoft.com/office/drawing/2014/main" id="{34A3FECA-4C64-46CB-9184-57E3524814E6}"/>
              </a:ext>
            </a:extLst>
          </p:cNvPr>
          <p:cNvSpPr txBox="1"/>
          <p:nvPr/>
        </p:nvSpPr>
        <p:spPr>
          <a:xfrm>
            <a:off x="5678381" y="4896882"/>
            <a:ext cx="5947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Top figure: </a:t>
            </a:r>
            <a:r>
              <a:rPr lang="en-US" sz="1600" dirty="0"/>
              <a:t>Conversion ratio for buck and boost modes.</a:t>
            </a:r>
          </a:p>
          <a:p>
            <a:r>
              <a:rPr lang="en-US" sz="1600" i="1" dirty="0"/>
              <a:t>Bottom figure: </a:t>
            </a:r>
            <a:r>
              <a:rPr lang="en-US" sz="1600" dirty="0"/>
              <a:t>Mapping of the </a:t>
            </a:r>
            <a:r>
              <a:rPr lang="es-ES" sz="1600" dirty="0"/>
              <a:t>control variable </a:t>
            </a:r>
            <a:r>
              <a:rPr lang="es-ES" sz="1600" dirty="0" err="1"/>
              <a:t>valg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</a:t>
            </a:r>
            <a:r>
              <a:rPr lang="es-ES" sz="1600" dirty="0" err="1"/>
              <a:t>mode</a:t>
            </a:r>
            <a:r>
              <a:rPr lang="es-ES" sz="1600" dirty="0"/>
              <a:t> </a:t>
            </a:r>
            <a:r>
              <a:rPr lang="es-ES" sz="1600" dirty="0" err="1"/>
              <a:t>decision</a:t>
            </a:r>
            <a:r>
              <a:rPr lang="es-ES" sz="1600" dirty="0"/>
              <a:t>.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2E93A10-2ED0-43BD-B1B0-017E446C5424}"/>
                  </a:ext>
                </a:extLst>
              </p:cNvPr>
              <p:cNvSpPr txBox="1"/>
              <p:nvPr/>
            </p:nvSpPr>
            <p:spPr>
              <a:xfrm>
                <a:off x="702874" y="2145323"/>
                <a:ext cx="1503995" cy="5654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𝑏𝑢𝑐𝑘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2E93A10-2ED0-43BD-B1B0-017E446C5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74" y="2145323"/>
                <a:ext cx="1503995" cy="5654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EC896BE-5407-42CB-A4C0-CCBECF52CA0C}"/>
                  </a:ext>
                </a:extLst>
              </p:cNvPr>
              <p:cNvSpPr txBox="1"/>
              <p:nvPr/>
            </p:nvSpPr>
            <p:spPr>
              <a:xfrm>
                <a:off x="2731298" y="2189501"/>
                <a:ext cx="2015435" cy="477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1 − </m:t>
                        </m:r>
                        <m:sSub>
                          <m:sSubPr>
                            <m:ctrlP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𝑜𝑜𝑠𝑡</m:t>
                            </m:r>
                          </m:sub>
                        </m:sSub>
                      </m:den>
                    </m:f>
                  </m:oMath>
                </a14:m>
                <a:endParaRPr lang="es-E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EC896BE-5407-42CB-A4C0-CCBECF52C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298" y="2189501"/>
                <a:ext cx="2015435" cy="477054"/>
              </a:xfrm>
              <a:prstGeom prst="rect">
                <a:avLst/>
              </a:prstGeom>
              <a:blipFill>
                <a:blip r:embed="rId4"/>
                <a:stretch>
                  <a:fillRect l="-3021" b="-1282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kstfelt 3">
                <a:extLst>
                  <a:ext uri="{FF2B5EF4-FFF2-40B4-BE49-F238E27FC236}">
                    <a16:creationId xmlns:a16="http://schemas.microsoft.com/office/drawing/2014/main" id="{B051B5F9-EED2-4D2D-A067-531070B5A66D}"/>
                  </a:ext>
                </a:extLst>
              </p:cNvPr>
              <p:cNvSpPr txBox="1"/>
              <p:nvPr/>
            </p:nvSpPr>
            <p:spPr>
              <a:xfrm>
                <a:off x="523937" y="3160394"/>
                <a:ext cx="4739425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s-ES" sz="1600" spc="300" dirty="0" err="1"/>
                  <a:t>Mapping</a:t>
                </a:r>
                <a:r>
                  <a:rPr lang="es-ES" sz="1600" spc="300" dirty="0"/>
                  <a:t> </a:t>
                </a:r>
                <a:r>
                  <a:rPr lang="es-ES" sz="1600" spc="300" dirty="0" err="1"/>
                  <a:t>for</a:t>
                </a:r>
                <a:r>
                  <a:rPr lang="es-ES" sz="1600" spc="300" dirty="0"/>
                  <a:t> </a:t>
                </a:r>
                <a:r>
                  <a:rPr lang="es-ES" sz="1600" spc="300" dirty="0" err="1"/>
                  <a:t>mode</a:t>
                </a:r>
                <a:r>
                  <a:rPr lang="es-ES" sz="1600" spc="300" dirty="0"/>
                  <a:t> </a:t>
                </a:r>
                <a:r>
                  <a:rPr lang="es-ES" sz="1600" spc="300" dirty="0" err="1"/>
                  <a:t>decision</a:t>
                </a:r>
                <a:r>
                  <a:rPr lang="es-ES" sz="1600" spc="300" dirty="0"/>
                  <a:t>:</a:t>
                </a:r>
                <a:endParaRPr lang="da-DK" sz="1600" b="1" spc="300" dirty="0"/>
              </a:p>
              <a:p>
                <a:pPr rtl="0"/>
                <a:endParaRPr lang="da-DK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If </a:t>
                </a:r>
                <a:r>
                  <a:rPr lang="en-GB" sz="1600" i="1" spc="300" dirty="0" err="1"/>
                  <a:t>valg</a:t>
                </a:r>
                <a:r>
                  <a:rPr lang="en-GB" sz="1600" spc="300" dirty="0"/>
                  <a:t>&lt;0.5 </a:t>
                </a:r>
                <a:r>
                  <a:rPr lang="en-GB" sz="1600" spc="300" dirty="0">
                    <a:sym typeface="Wingdings" panose="05000000000000000000" pitchFamily="2" charset="2"/>
                  </a:rPr>
                  <a:t> Buck mode</a:t>
                </a: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>
                  <a:sym typeface="Wingdings" panose="05000000000000000000" pitchFamily="2" charset="2"/>
                </a:endParaRP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>
                  <a:sym typeface="Wingdings" panose="05000000000000000000" pitchFamily="2" charset="2"/>
                </a:endParaRP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If </a:t>
                </a:r>
                <a:r>
                  <a:rPr lang="en-GB" sz="1600" i="1" spc="300" dirty="0" err="1"/>
                  <a:t>valg</a:t>
                </a:r>
                <a14:m>
                  <m:oMath xmlns:m="http://schemas.openxmlformats.org/officeDocument/2006/math">
                    <m:r>
                      <a:rPr lang="en-GB" sz="1600" i="1" spc="3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GB" sz="1600" spc="300" dirty="0"/>
                  <a:t>0.5 </a:t>
                </a:r>
                <a:r>
                  <a:rPr lang="en-GB" sz="1600" spc="300" dirty="0">
                    <a:sym typeface="Wingdings" panose="05000000000000000000" pitchFamily="2" charset="2"/>
                  </a:rPr>
                  <a:t> Boost mode</a:t>
                </a:r>
              </a:p>
              <a:p>
                <a:r>
                  <a:rPr lang="en-GB" sz="1600" spc="300" dirty="0">
                    <a:sym typeface="Wingdings" panose="05000000000000000000" pitchFamily="2" charset="2"/>
                  </a:rPr>
                  <a:t> </a:t>
                </a:r>
              </a:p>
              <a:p>
                <a:pPr rtl="0"/>
                <a:r>
                  <a:rPr lang="en-GB" sz="1600" spc="300" dirty="0"/>
                  <a:t>   </a:t>
                </a:r>
              </a:p>
            </p:txBody>
          </p:sp>
        </mc:Choice>
        <mc:Fallback xmlns="">
          <p:sp>
            <p:nvSpPr>
              <p:cNvPr id="19" name="Tekstfelt 3">
                <a:extLst>
                  <a:ext uri="{FF2B5EF4-FFF2-40B4-BE49-F238E27FC236}">
                    <a16:creationId xmlns:a16="http://schemas.microsoft.com/office/drawing/2014/main" id="{B051B5F9-EED2-4D2D-A067-531070B5A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37" y="3160394"/>
                <a:ext cx="4739425" cy="2062103"/>
              </a:xfrm>
              <a:prstGeom prst="rect">
                <a:avLst/>
              </a:prstGeom>
              <a:blipFill>
                <a:blip r:embed="rId5"/>
                <a:stretch>
                  <a:fillRect l="-772" t="-88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uadroTexto 21">
            <a:extLst>
              <a:ext uri="{FF2B5EF4-FFF2-40B4-BE49-F238E27FC236}">
                <a16:creationId xmlns:a16="http://schemas.microsoft.com/office/drawing/2014/main" id="{BD168E6B-0E53-42B2-8A2E-CBC3CD475CC9}"/>
              </a:ext>
            </a:extLst>
          </p:cNvPr>
          <p:cNvSpPr txBox="1"/>
          <p:nvPr/>
        </p:nvSpPr>
        <p:spPr>
          <a:xfrm>
            <a:off x="196913" y="5081548"/>
            <a:ext cx="5066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spc="300" dirty="0" err="1"/>
              <a:t>Incrementing</a:t>
            </a:r>
            <a:r>
              <a:rPr lang="es-ES" b="1" spc="300" dirty="0"/>
              <a:t> </a:t>
            </a:r>
            <a:r>
              <a:rPr lang="es-ES" b="1" i="1" spc="300" dirty="0" err="1"/>
              <a:t>valg</a:t>
            </a:r>
            <a:r>
              <a:rPr lang="es-ES" b="1" spc="300" dirty="0"/>
              <a:t> </a:t>
            </a:r>
            <a:r>
              <a:rPr lang="es-ES" b="1" spc="300" dirty="0" err="1"/>
              <a:t>means</a:t>
            </a:r>
            <a:r>
              <a:rPr lang="es-ES" b="1" spc="300" dirty="0"/>
              <a:t> </a:t>
            </a:r>
            <a:r>
              <a:rPr lang="es-ES" b="1" spc="300" dirty="0" err="1"/>
              <a:t>decreasing</a:t>
            </a:r>
            <a:r>
              <a:rPr lang="es-ES" b="1" spc="300" dirty="0"/>
              <a:t> PV </a:t>
            </a:r>
            <a:r>
              <a:rPr lang="es-ES" b="1" spc="300" dirty="0" err="1"/>
              <a:t>voltage</a:t>
            </a:r>
            <a:r>
              <a:rPr lang="es-ES" b="1" spc="300" dirty="0"/>
              <a:t>!</a:t>
            </a:r>
            <a:endParaRPr lang="da-DK" b="1" spc="3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203E0F8-22AB-4579-837A-30C04A9985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646" y="359273"/>
            <a:ext cx="5947241" cy="446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93756"/>
      </p:ext>
    </p:extLst>
  </p:cSld>
  <p:clrMapOvr>
    <a:masterClrMapping/>
  </p:clrMapOvr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2024</TotalTime>
  <Words>1370</Words>
  <Application>Microsoft Office PowerPoint</Application>
  <PresentationFormat>Panorámica</PresentationFormat>
  <Paragraphs>362</Paragraphs>
  <Slides>33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9" baseType="lpstr">
      <vt:lpstr>Arial</vt:lpstr>
      <vt:lpstr>Calibri</vt:lpstr>
      <vt:lpstr>Cambria Math</vt:lpstr>
      <vt:lpstr>Montserrat Medium</vt:lpstr>
      <vt:lpstr>Wingdings</vt:lpstr>
      <vt:lpstr>AAU PowerPoint</vt:lpstr>
      <vt:lpstr>Presentación de PowerPoint</vt:lpstr>
      <vt:lpstr>CONTENT</vt:lpstr>
      <vt:lpstr>Introduction, change random picture</vt:lpstr>
      <vt:lpstr>AAU – KNOWLEDGE FOR THE WORLD</vt:lpstr>
      <vt:lpstr>AAU – KNOWLEDGE FOR THE WORLD</vt:lpstr>
      <vt:lpstr>Time Management Table</vt:lpstr>
      <vt:lpstr>Time Management Table</vt:lpstr>
      <vt:lpstr>MPPT algorithm</vt:lpstr>
      <vt:lpstr>Initial MPPT implementation</vt:lpstr>
      <vt:lpstr>Initial MPPT implementation</vt:lpstr>
      <vt:lpstr>Fixed vs variable perturb step – Buck Mode</vt:lpstr>
      <vt:lpstr>Fixed vs variable perturb step – Boost Mode</vt:lpstr>
      <vt:lpstr>Test Results </vt:lpstr>
      <vt:lpstr>Presentación de PowerPoint</vt:lpstr>
      <vt:lpstr>Test setup</vt:lpstr>
      <vt:lpstr>Test setup</vt:lpstr>
      <vt:lpstr>PV panel curves </vt:lpstr>
      <vt:lpstr>PV panel curves</vt:lpstr>
      <vt:lpstr>Standard Test Conditions (STC)</vt:lpstr>
      <vt:lpstr>Standard Test Conditions (STC)</vt:lpstr>
      <vt:lpstr>Boundary between modes of operation</vt:lpstr>
      <vt:lpstr>Boundary between modes of operation</vt:lpstr>
      <vt:lpstr>Sudden change in irradiance</vt:lpstr>
      <vt:lpstr>Sudden change in temperature</vt:lpstr>
      <vt:lpstr>Comparison simulation and experiments</vt:lpstr>
      <vt:lpstr>Efficiency of the converter</vt:lpstr>
      <vt:lpstr>Thermal test</vt:lpstr>
      <vt:lpstr>Discussion</vt:lpstr>
      <vt:lpstr>Converter design, change random picture</vt:lpstr>
      <vt:lpstr>Thank you for your attention</vt:lpstr>
      <vt:lpstr>Bypass diodes vs MICs</vt:lpstr>
      <vt:lpstr>Bypass diodes vs MICs</vt:lpstr>
      <vt:lpstr>Bypass diodes vs MICs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estefania ruiz arenaza</cp:lastModifiedBy>
  <cp:revision>529</cp:revision>
  <cp:lastPrinted>2017-03-09T03:48:56Z</cp:lastPrinted>
  <dcterms:created xsi:type="dcterms:W3CDTF">2016-11-10T06:07:03Z</dcterms:created>
  <dcterms:modified xsi:type="dcterms:W3CDTF">2019-01-09T12:00:31Z</dcterms:modified>
</cp:coreProperties>
</file>